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9" r:id="rId4"/>
    <p:sldId id="276" r:id="rId5"/>
    <p:sldId id="277" r:id="rId6"/>
    <p:sldId id="278" r:id="rId7"/>
    <p:sldId id="264" r:id="rId8"/>
    <p:sldId id="279" r:id="rId9"/>
    <p:sldId id="325" r:id="rId10"/>
    <p:sldId id="326" r:id="rId11"/>
    <p:sldId id="327" r:id="rId12"/>
    <p:sldId id="287" r:id="rId13"/>
    <p:sldId id="281" r:id="rId14"/>
    <p:sldId id="283" r:id="rId15"/>
    <p:sldId id="284" r:id="rId16"/>
    <p:sldId id="285" r:id="rId17"/>
    <p:sldId id="286" r:id="rId18"/>
    <p:sldId id="289" r:id="rId19"/>
    <p:sldId id="291" r:id="rId20"/>
    <p:sldId id="292" r:id="rId21"/>
    <p:sldId id="293" r:id="rId22"/>
    <p:sldId id="294" r:id="rId23"/>
    <p:sldId id="295" r:id="rId24"/>
    <p:sldId id="296" r:id="rId25"/>
    <p:sldId id="298" r:id="rId26"/>
    <p:sldId id="299" r:id="rId27"/>
    <p:sldId id="300" r:id="rId28"/>
    <p:sldId id="301" r:id="rId29"/>
    <p:sldId id="306" r:id="rId30"/>
    <p:sldId id="307" r:id="rId31"/>
    <p:sldId id="308" r:id="rId32"/>
    <p:sldId id="310" r:id="rId33"/>
    <p:sldId id="311" r:id="rId34"/>
    <p:sldId id="309" r:id="rId35"/>
    <p:sldId id="312" r:id="rId36"/>
    <p:sldId id="313" r:id="rId37"/>
    <p:sldId id="317" r:id="rId38"/>
    <p:sldId id="314" r:id="rId39"/>
    <p:sldId id="320" r:id="rId40"/>
    <p:sldId id="321" r:id="rId41"/>
    <p:sldId id="322" r:id="rId42"/>
    <p:sldId id="323" r:id="rId43"/>
    <p:sldId id="324" r:id="rId44"/>
    <p:sldId id="316" r:id="rId45"/>
    <p:sldId id="305" r:id="rId46"/>
    <p:sldId id="302" r:id="rId47"/>
    <p:sldId id="258"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51BC"/>
    <a:srgbClr val="4DB2BB"/>
    <a:srgbClr val="474747"/>
    <a:srgbClr val="BD504B"/>
    <a:srgbClr val="F7F5AB"/>
    <a:srgbClr val="404040"/>
    <a:srgbClr val="C1C1C1"/>
    <a:srgbClr val="8C8C8C"/>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5165" autoAdjust="0"/>
  </p:normalViewPr>
  <p:slideViewPr>
    <p:cSldViewPr snapToGrid="0" showGuides="1">
      <p:cViewPr>
        <p:scale>
          <a:sx n="75" d="100"/>
          <a:sy n="75" d="100"/>
        </p:scale>
        <p:origin x="1056" y="43"/>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29DED3-E862-4364-9434-AFD8E5EBF250}" type="datetimeFigureOut">
              <a:rPr lang="fr-FR" smtClean="0"/>
              <a:t>22/07/2024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3F16E-E307-4D8C-8134-926CD325A346}" type="slidenum">
              <a:rPr lang="fr-FR" smtClean="0"/>
              <a:t>‹N°›</a:t>
            </a:fld>
            <a:endParaRPr lang="fr-FR" dirty="0"/>
          </a:p>
        </p:txBody>
      </p:sp>
    </p:spTree>
    <p:extLst>
      <p:ext uri="{BB962C8B-B14F-4D97-AF65-F5344CB8AC3E}">
        <p14:creationId xmlns:p14="http://schemas.microsoft.com/office/powerpoint/2010/main" val="191676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1</a:t>
            </a:fld>
            <a:endParaRPr lang="fr-FR"/>
          </a:p>
        </p:txBody>
      </p:sp>
    </p:spTree>
    <p:extLst>
      <p:ext uri="{BB962C8B-B14F-4D97-AF65-F5344CB8AC3E}">
        <p14:creationId xmlns:p14="http://schemas.microsoft.com/office/powerpoint/2010/main" val="1683389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17</a:t>
            </a:fld>
            <a:endParaRPr lang="fr-FR" dirty="0"/>
          </a:p>
        </p:txBody>
      </p:sp>
    </p:spTree>
    <p:extLst>
      <p:ext uri="{BB962C8B-B14F-4D97-AF65-F5344CB8AC3E}">
        <p14:creationId xmlns:p14="http://schemas.microsoft.com/office/powerpoint/2010/main" val="369168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ceux qui sont </a:t>
            </a:r>
            <a:r>
              <a:rPr lang="fr-FR" dirty="0" err="1"/>
              <a:t>interesse</a:t>
            </a:r>
            <a:r>
              <a:rPr lang="fr-FR" dirty="0"/>
              <a:t> par vgg16, faire un tour sur google concernant le </a:t>
            </a:r>
            <a:r>
              <a:rPr lang="fr-FR" dirty="0" err="1"/>
              <a:t>deep</a:t>
            </a:r>
            <a:r>
              <a:rPr lang="fr-FR" dirty="0"/>
              <a:t> </a:t>
            </a:r>
            <a:r>
              <a:rPr lang="fr-FR" dirty="0" err="1"/>
              <a:t>lerning,les</a:t>
            </a:r>
            <a:r>
              <a:rPr lang="fr-FR" dirty="0"/>
              <a:t> </a:t>
            </a:r>
            <a:r>
              <a:rPr lang="fr-FR" dirty="0" err="1"/>
              <a:t>reseaux</a:t>
            </a:r>
            <a:r>
              <a:rPr lang="fr-FR" dirty="0"/>
              <a:t> de </a:t>
            </a:r>
            <a:r>
              <a:rPr lang="fr-FR" dirty="0" err="1"/>
              <a:t>convolution,le</a:t>
            </a:r>
            <a:r>
              <a:rPr lang="fr-FR" dirty="0"/>
              <a:t> transfert </a:t>
            </a:r>
            <a:r>
              <a:rPr lang="fr-FR" dirty="0" err="1"/>
              <a:t>leaning</a:t>
            </a:r>
            <a:r>
              <a:rPr lang="fr-FR" dirty="0"/>
              <a:t> puis vgg16</a:t>
            </a:r>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18</a:t>
            </a:fld>
            <a:endParaRPr lang="fr-FR" dirty="0"/>
          </a:p>
        </p:txBody>
      </p:sp>
    </p:spTree>
    <p:extLst>
      <p:ext uri="{BB962C8B-B14F-4D97-AF65-F5344CB8AC3E}">
        <p14:creationId xmlns:p14="http://schemas.microsoft.com/office/powerpoint/2010/main" val="2789553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ceux qui sont </a:t>
            </a:r>
            <a:r>
              <a:rPr lang="fr-FR" dirty="0" err="1"/>
              <a:t>interesse</a:t>
            </a:r>
            <a:r>
              <a:rPr lang="fr-FR" dirty="0"/>
              <a:t> par vgg16, faire un tour sur google concernant le </a:t>
            </a:r>
            <a:r>
              <a:rPr lang="fr-FR" dirty="0" err="1"/>
              <a:t>deep</a:t>
            </a:r>
            <a:r>
              <a:rPr lang="fr-FR" dirty="0"/>
              <a:t> </a:t>
            </a:r>
            <a:r>
              <a:rPr lang="fr-FR" dirty="0" err="1"/>
              <a:t>lerning,les</a:t>
            </a:r>
            <a:r>
              <a:rPr lang="fr-FR" dirty="0"/>
              <a:t> </a:t>
            </a:r>
            <a:r>
              <a:rPr lang="fr-FR" dirty="0" err="1"/>
              <a:t>reseaux</a:t>
            </a:r>
            <a:r>
              <a:rPr lang="fr-FR" dirty="0"/>
              <a:t> de </a:t>
            </a:r>
            <a:r>
              <a:rPr lang="fr-FR" dirty="0" err="1"/>
              <a:t>convolution,le</a:t>
            </a:r>
            <a:r>
              <a:rPr lang="fr-FR" dirty="0"/>
              <a:t> transfert </a:t>
            </a:r>
            <a:r>
              <a:rPr lang="fr-FR" dirty="0" err="1"/>
              <a:t>leaning</a:t>
            </a:r>
            <a:r>
              <a:rPr lang="fr-FR" dirty="0"/>
              <a:t> puis vgg16</a:t>
            </a:r>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19</a:t>
            </a:fld>
            <a:endParaRPr lang="fr-FR" dirty="0"/>
          </a:p>
        </p:txBody>
      </p:sp>
    </p:spTree>
    <p:extLst>
      <p:ext uri="{BB962C8B-B14F-4D97-AF65-F5344CB8AC3E}">
        <p14:creationId xmlns:p14="http://schemas.microsoft.com/office/powerpoint/2010/main" val="3140523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ceux qui sont </a:t>
            </a:r>
            <a:r>
              <a:rPr lang="fr-FR" dirty="0" err="1"/>
              <a:t>interesse</a:t>
            </a:r>
            <a:r>
              <a:rPr lang="fr-FR" dirty="0"/>
              <a:t> par vgg16, faire un tour sur google concernant le </a:t>
            </a:r>
            <a:r>
              <a:rPr lang="fr-FR" dirty="0" err="1"/>
              <a:t>deep</a:t>
            </a:r>
            <a:r>
              <a:rPr lang="fr-FR" dirty="0"/>
              <a:t> </a:t>
            </a:r>
            <a:r>
              <a:rPr lang="fr-FR" dirty="0" err="1"/>
              <a:t>lerning,les</a:t>
            </a:r>
            <a:r>
              <a:rPr lang="fr-FR" dirty="0"/>
              <a:t> </a:t>
            </a:r>
            <a:r>
              <a:rPr lang="fr-FR" dirty="0" err="1"/>
              <a:t>reseaux</a:t>
            </a:r>
            <a:r>
              <a:rPr lang="fr-FR" dirty="0"/>
              <a:t> de </a:t>
            </a:r>
            <a:r>
              <a:rPr lang="fr-FR" dirty="0" err="1"/>
              <a:t>convolution,le</a:t>
            </a:r>
            <a:r>
              <a:rPr lang="fr-FR" dirty="0"/>
              <a:t> transfert </a:t>
            </a:r>
            <a:r>
              <a:rPr lang="fr-FR" dirty="0" err="1"/>
              <a:t>leaning</a:t>
            </a:r>
            <a:r>
              <a:rPr lang="fr-FR" dirty="0"/>
              <a:t> puis vgg16</a:t>
            </a:r>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20</a:t>
            </a:fld>
            <a:endParaRPr lang="fr-FR" dirty="0"/>
          </a:p>
        </p:txBody>
      </p:sp>
    </p:spTree>
    <p:extLst>
      <p:ext uri="{BB962C8B-B14F-4D97-AF65-F5344CB8AC3E}">
        <p14:creationId xmlns:p14="http://schemas.microsoft.com/office/powerpoint/2010/main" val="3789075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vous pouvez le constater dans la figure ci-dessus, pour notre problème le SVM a choisi une ligne droite comme frontière. C’est parce que, comme on l’a dit, le SVM est un classificateur </a:t>
            </a:r>
            <a:r>
              <a:rPr lang="fr-FR" i="1" dirty="0"/>
              <a:t>linéaire</a:t>
            </a:r>
            <a:r>
              <a:rPr lang="fr-FR" dirty="0"/>
              <a:t>. Bien sûr, la frontière trouvée n’est pas la seule solution possible, et n’est probablement pas optimale non plus. </a:t>
            </a:r>
          </a:p>
          <a:p>
            <a:r>
              <a:rPr lang="fr-FR" dirty="0"/>
              <a:t>Cependant, il est considéré que, étant donné un ensemble de données d’entraînement, les SVM sont des outils qui obtiennent parmi les meilleurs résultats. En fait, il a même été prouvé que dans la catégorie des classificateurs linéaires, les SVM sont ceux qui obtiennent les meilleurs résultats.</a:t>
            </a:r>
          </a:p>
          <a:p>
            <a:r>
              <a:rPr lang="fr-FR" dirty="0"/>
              <a:t>Un des autres avantages des SVM, et qu’il est important de noter, est que ces derniers sont très efficaces quand on ne dispose que de peu de données d’entraînement : alors que d’autres algorithmes n’arriveraient pas à généraliser correctement, on observe que les SVM sont beaucoup plus efficaces. Cependant, quand les données sont trop nombreuses, le SVM a tendance à baisser en performance.</a:t>
            </a:r>
          </a:p>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23</a:t>
            </a:fld>
            <a:endParaRPr lang="fr-FR" dirty="0"/>
          </a:p>
        </p:txBody>
      </p:sp>
    </p:spTree>
    <p:extLst>
      <p:ext uri="{BB962C8B-B14F-4D97-AF65-F5344CB8AC3E}">
        <p14:creationId xmlns:p14="http://schemas.microsoft.com/office/powerpoint/2010/main" val="3567218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ceux qui sont </a:t>
            </a:r>
            <a:r>
              <a:rPr lang="fr-FR" dirty="0" err="1"/>
              <a:t>interesse</a:t>
            </a:r>
            <a:r>
              <a:rPr lang="fr-FR" dirty="0"/>
              <a:t> par vgg16, faire un tour sur google concernant le </a:t>
            </a:r>
            <a:r>
              <a:rPr lang="fr-FR" dirty="0" err="1"/>
              <a:t>deep</a:t>
            </a:r>
            <a:r>
              <a:rPr lang="fr-FR" dirty="0"/>
              <a:t> </a:t>
            </a:r>
            <a:r>
              <a:rPr lang="fr-FR" dirty="0" err="1"/>
              <a:t>lerning,les</a:t>
            </a:r>
            <a:r>
              <a:rPr lang="fr-FR" dirty="0"/>
              <a:t> </a:t>
            </a:r>
            <a:r>
              <a:rPr lang="fr-FR" dirty="0" err="1"/>
              <a:t>reseaux</a:t>
            </a:r>
            <a:r>
              <a:rPr lang="fr-FR" dirty="0"/>
              <a:t> de </a:t>
            </a:r>
            <a:r>
              <a:rPr lang="fr-FR" dirty="0" err="1"/>
              <a:t>convolution,le</a:t>
            </a:r>
            <a:r>
              <a:rPr lang="fr-FR" dirty="0"/>
              <a:t> transfert </a:t>
            </a:r>
            <a:r>
              <a:rPr lang="fr-FR" dirty="0" err="1"/>
              <a:t>leaning</a:t>
            </a:r>
            <a:r>
              <a:rPr lang="fr-FR" dirty="0"/>
              <a:t> puis vgg16</a:t>
            </a:r>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24</a:t>
            </a:fld>
            <a:endParaRPr lang="fr-FR" dirty="0"/>
          </a:p>
        </p:txBody>
      </p:sp>
    </p:spTree>
    <p:extLst>
      <p:ext uri="{BB962C8B-B14F-4D97-AF65-F5344CB8AC3E}">
        <p14:creationId xmlns:p14="http://schemas.microsoft.com/office/powerpoint/2010/main" val="101633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points d’entraînement les plus proches de la frontière sont appelés </a:t>
            </a:r>
            <a:r>
              <a:rPr lang="fr-FR" b="1" dirty="0"/>
              <a:t>vecteurs support</a:t>
            </a:r>
            <a:r>
              <a:rPr lang="fr-FR" dirty="0"/>
              <a:t>, et c’est d’eux que les SVM tirent leur nom : SVM signifie </a:t>
            </a:r>
            <a:r>
              <a:rPr lang="fr-FR" i="1" dirty="0"/>
              <a:t>Support </a:t>
            </a:r>
            <a:r>
              <a:rPr lang="fr-FR" i="1" dirty="0" err="1"/>
              <a:t>Vector</a:t>
            </a:r>
            <a:r>
              <a:rPr lang="fr-FR" i="1" dirty="0"/>
              <a:t> Machine</a:t>
            </a:r>
            <a:r>
              <a:rPr lang="fr-FR" dirty="0"/>
              <a:t>, ou Machines à Vecteur Support en français. Support, parce que ce sont ces points qui « supportent » la frontière. </a:t>
            </a:r>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25</a:t>
            </a:fld>
            <a:endParaRPr lang="fr-FR" dirty="0"/>
          </a:p>
        </p:txBody>
      </p:sp>
    </p:spTree>
    <p:extLst>
      <p:ext uri="{BB962C8B-B14F-4D97-AF65-F5344CB8AC3E}">
        <p14:creationId xmlns:p14="http://schemas.microsoft.com/office/powerpoint/2010/main" val="3538482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27</a:t>
            </a:fld>
            <a:endParaRPr lang="fr-FR" dirty="0"/>
          </a:p>
        </p:txBody>
      </p:sp>
    </p:spTree>
    <p:extLst>
      <p:ext uri="{BB962C8B-B14F-4D97-AF65-F5344CB8AC3E}">
        <p14:creationId xmlns:p14="http://schemas.microsoft.com/office/powerpoint/2010/main" val="2864168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28</a:t>
            </a:fld>
            <a:endParaRPr lang="fr-FR" dirty="0"/>
          </a:p>
        </p:txBody>
      </p:sp>
    </p:spTree>
    <p:extLst>
      <p:ext uri="{BB962C8B-B14F-4D97-AF65-F5344CB8AC3E}">
        <p14:creationId xmlns:p14="http://schemas.microsoft.com/office/powerpoint/2010/main" val="3495787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29</a:t>
            </a:fld>
            <a:endParaRPr lang="fr-FR" dirty="0"/>
          </a:p>
        </p:txBody>
      </p:sp>
    </p:spTree>
    <p:extLst>
      <p:ext uri="{BB962C8B-B14F-4D97-AF65-F5344CB8AC3E}">
        <p14:creationId xmlns:p14="http://schemas.microsoft.com/office/powerpoint/2010/main" val="179988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30</a:t>
            </a:fld>
            <a:endParaRPr lang="fr-FR" dirty="0"/>
          </a:p>
        </p:txBody>
      </p:sp>
    </p:spTree>
    <p:extLst>
      <p:ext uri="{BB962C8B-B14F-4D97-AF65-F5344CB8AC3E}">
        <p14:creationId xmlns:p14="http://schemas.microsoft.com/office/powerpoint/2010/main" val="2485735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31</a:t>
            </a:fld>
            <a:endParaRPr lang="fr-FR" dirty="0"/>
          </a:p>
        </p:txBody>
      </p:sp>
    </p:spTree>
    <p:extLst>
      <p:ext uri="{BB962C8B-B14F-4D97-AF65-F5344CB8AC3E}">
        <p14:creationId xmlns:p14="http://schemas.microsoft.com/office/powerpoint/2010/main" val="2402282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a:t>
            </a:r>
            <a:r>
              <a:rPr lang="fr-FR" dirty="0" err="1"/>
              <a:t>resultat</a:t>
            </a:r>
            <a:r>
              <a:rPr lang="fr-FR" dirty="0"/>
              <a:t>, on l’a pressenti intuitivement (formule comme un vœux dans la partie 2) et la ce qui est </a:t>
            </a:r>
            <a:r>
              <a:rPr lang="fr-FR" dirty="0" err="1"/>
              <a:t>genial</a:t>
            </a:r>
            <a:r>
              <a:rPr lang="fr-FR" dirty="0"/>
              <a:t> c’est que elle est </a:t>
            </a:r>
            <a:r>
              <a:rPr lang="fr-FR" dirty="0" err="1"/>
              <a:t>etabli</a:t>
            </a:r>
            <a:r>
              <a:rPr lang="fr-FR" dirty="0"/>
              <a:t> </a:t>
            </a:r>
            <a:r>
              <a:rPr lang="fr-FR" dirty="0" err="1"/>
              <a:t>mathematiquement,c’est</a:t>
            </a:r>
            <a:r>
              <a:rPr lang="fr-FR" dirty="0"/>
              <a:t> du solide !!!</a:t>
            </a:r>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39</a:t>
            </a:fld>
            <a:endParaRPr lang="fr-FR" dirty="0"/>
          </a:p>
        </p:txBody>
      </p:sp>
    </p:spTree>
    <p:extLst>
      <p:ext uri="{BB962C8B-B14F-4D97-AF65-F5344CB8AC3E}">
        <p14:creationId xmlns:p14="http://schemas.microsoft.com/office/powerpoint/2010/main" val="1258168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45</a:t>
            </a:fld>
            <a:endParaRPr lang="fr-FR" dirty="0"/>
          </a:p>
        </p:txBody>
      </p:sp>
    </p:spTree>
    <p:extLst>
      <p:ext uri="{BB962C8B-B14F-4D97-AF65-F5344CB8AC3E}">
        <p14:creationId xmlns:p14="http://schemas.microsoft.com/office/powerpoint/2010/main" val="2451782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46</a:t>
            </a:fld>
            <a:endParaRPr lang="fr-FR" dirty="0"/>
          </a:p>
        </p:txBody>
      </p:sp>
    </p:spTree>
    <p:extLst>
      <p:ext uri="{BB962C8B-B14F-4D97-AF65-F5344CB8AC3E}">
        <p14:creationId xmlns:p14="http://schemas.microsoft.com/office/powerpoint/2010/main" val="67245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8</a:t>
            </a:fld>
            <a:endParaRPr lang="fr-FR" dirty="0"/>
          </a:p>
        </p:txBody>
      </p:sp>
    </p:spTree>
    <p:extLst>
      <p:ext uri="{BB962C8B-B14F-4D97-AF65-F5344CB8AC3E}">
        <p14:creationId xmlns:p14="http://schemas.microsoft.com/office/powerpoint/2010/main" val="2923079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494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057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46dd1d67_2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46dd1d67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762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14</a:t>
            </a:fld>
            <a:endParaRPr lang="fr-FR" dirty="0"/>
          </a:p>
        </p:txBody>
      </p:sp>
    </p:spTree>
    <p:extLst>
      <p:ext uri="{BB962C8B-B14F-4D97-AF65-F5344CB8AC3E}">
        <p14:creationId xmlns:p14="http://schemas.microsoft.com/office/powerpoint/2010/main" val="133425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15</a:t>
            </a:fld>
            <a:endParaRPr lang="fr-FR" dirty="0"/>
          </a:p>
        </p:txBody>
      </p:sp>
    </p:spTree>
    <p:extLst>
      <p:ext uri="{BB962C8B-B14F-4D97-AF65-F5344CB8AC3E}">
        <p14:creationId xmlns:p14="http://schemas.microsoft.com/office/powerpoint/2010/main" val="348420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C93F16E-E307-4D8C-8134-926CD325A346}" type="slidenum">
              <a:rPr lang="fr-FR" smtClean="0"/>
              <a:t>16</a:t>
            </a:fld>
            <a:endParaRPr lang="fr-FR" dirty="0"/>
          </a:p>
        </p:txBody>
      </p:sp>
    </p:spTree>
    <p:extLst>
      <p:ext uri="{BB962C8B-B14F-4D97-AF65-F5344CB8AC3E}">
        <p14:creationId xmlns:p14="http://schemas.microsoft.com/office/powerpoint/2010/main" val="3640446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4386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reserve="1" userDrawn="1">
  <p:cSld name="Page de garde">
    <p:spTree>
      <p:nvGrpSpPr>
        <p:cNvPr id="1" name="Shape 8"/>
        <p:cNvGrpSpPr/>
        <p:nvPr/>
      </p:nvGrpSpPr>
      <p:grpSpPr>
        <a:xfrm>
          <a:off x="0" y="0"/>
          <a:ext cx="0" cy="0"/>
          <a:chOff x="0" y="0"/>
          <a:chExt cx="0" cy="0"/>
        </a:xfrm>
      </p:grpSpPr>
      <p:grpSp>
        <p:nvGrpSpPr>
          <p:cNvPr id="10" name="Google Shape;10;p2"/>
          <p:cNvGrpSpPr/>
          <p:nvPr/>
        </p:nvGrpSpPr>
        <p:grpSpPr>
          <a:xfrm>
            <a:off x="969900" y="-65699"/>
            <a:ext cx="10271200" cy="6991100"/>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6" name="Google Shape;14;p2">
            <a:extLst>
              <a:ext uri="{FF2B5EF4-FFF2-40B4-BE49-F238E27FC236}">
                <a16:creationId xmlns:a16="http://schemas.microsoft.com/office/drawing/2014/main" id="{BE109036-BD77-E67A-E601-17DAD71EBA65}"/>
              </a:ext>
            </a:extLst>
          </p:cNvPr>
          <p:cNvSpPr txBox="1">
            <a:spLocks noGrp="1"/>
          </p:cNvSpPr>
          <p:nvPr>
            <p:ph type="ctrTitle"/>
          </p:nvPr>
        </p:nvSpPr>
        <p:spPr>
          <a:xfrm>
            <a:off x="1525275" y="2571750"/>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atin typeface="Lato Black" panose="020F0502020204030203" pitchFamily="34" charset="0"/>
                <a:ea typeface="Lato Black" panose="020F0502020204030203" pitchFamily="34" charset="0"/>
                <a:cs typeface="Lato Black" panose="020F0502020204030203" pitchFamily="34"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7" name="Google Shape;15;p2">
            <a:extLst>
              <a:ext uri="{FF2B5EF4-FFF2-40B4-BE49-F238E27FC236}">
                <a16:creationId xmlns:a16="http://schemas.microsoft.com/office/drawing/2014/main" id="{5B52005A-7A9E-25E5-C2FD-B4C9B02E1D89}"/>
              </a:ext>
            </a:extLst>
          </p:cNvPr>
          <p:cNvSpPr txBox="1">
            <a:spLocks noGrp="1"/>
          </p:cNvSpPr>
          <p:nvPr>
            <p:ph type="subTitle" idx="1"/>
          </p:nvPr>
        </p:nvSpPr>
        <p:spPr>
          <a:xfrm>
            <a:off x="1525275" y="3899025"/>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latin typeface="Lato Light" panose="020F0502020204030203" pitchFamily="34" charset="0"/>
                <a:ea typeface="Lato Light" panose="020F0502020204030203" pitchFamily="34" charset="0"/>
                <a:cs typeface="Lato Light" panose="020F0502020204030203" pitchFamily="34" charset="0"/>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dirty="0"/>
          </a:p>
        </p:txBody>
      </p:sp>
      <p:pic>
        <p:nvPicPr>
          <p:cNvPr id="18" name="Image 17">
            <a:extLst>
              <a:ext uri="{FF2B5EF4-FFF2-40B4-BE49-F238E27FC236}">
                <a16:creationId xmlns:a16="http://schemas.microsoft.com/office/drawing/2014/main" id="{4B87FD0B-9257-913B-CE7C-2C6349CE3D8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10388" b="10388"/>
          <a:stretch/>
        </p:blipFill>
        <p:spPr>
          <a:xfrm>
            <a:off x="8593205" y="1634835"/>
            <a:ext cx="4557107" cy="5223165"/>
          </a:xfrm>
          <a:prstGeom prst="rect">
            <a:avLst/>
          </a:prstGeom>
          <a:ln>
            <a:noFill/>
          </a:ln>
          <a:effectLst>
            <a:softEdge rad="1244600"/>
          </a:effectLst>
        </p:spPr>
      </p:pic>
    </p:spTree>
    <p:extLst>
      <p:ext uri="{BB962C8B-B14F-4D97-AF65-F5344CB8AC3E}">
        <p14:creationId xmlns:p14="http://schemas.microsoft.com/office/powerpoint/2010/main" val="234520656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nexte chapitre">
    <p:spTree>
      <p:nvGrpSpPr>
        <p:cNvPr id="1" name="Shape 16"/>
        <p:cNvGrpSpPr/>
        <p:nvPr/>
      </p:nvGrpSpPr>
      <p:grpSpPr>
        <a:xfrm>
          <a:off x="0" y="0"/>
          <a:ext cx="0" cy="0"/>
          <a:chOff x="0" y="0"/>
          <a:chExt cx="0" cy="0"/>
        </a:xfrm>
      </p:grpSpPr>
      <p:sp>
        <p:nvSpPr>
          <p:cNvPr id="17" name="Google Shape;17;p3"/>
          <p:cNvSpPr/>
          <p:nvPr/>
        </p:nvSpPr>
        <p:spPr>
          <a:xfrm>
            <a:off x="8578300" y="0"/>
            <a:ext cx="6858000" cy="6858000"/>
          </a:xfrm>
          <a:prstGeom prst="ellips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18" name="Google Shape;18;p3"/>
          <p:cNvGrpSpPr/>
          <p:nvPr/>
        </p:nvGrpSpPr>
        <p:grpSpPr>
          <a:xfrm>
            <a:off x="950967" y="-83400"/>
            <a:ext cx="10290400" cy="69468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621967" y="2636200"/>
            <a:ext cx="6756800" cy="1122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3" name="Google Shape;23;p3"/>
          <p:cNvSpPr txBox="1">
            <a:spLocks noGrp="1"/>
          </p:cNvSpPr>
          <p:nvPr>
            <p:ph type="title" idx="2" hasCustomPrompt="1"/>
          </p:nvPr>
        </p:nvSpPr>
        <p:spPr>
          <a:xfrm>
            <a:off x="960000" y="711400"/>
            <a:ext cx="1099200" cy="940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44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4" name="Google Shape;24;p3"/>
          <p:cNvSpPr txBox="1">
            <a:spLocks noGrp="1"/>
          </p:cNvSpPr>
          <p:nvPr>
            <p:ph type="subTitle" idx="1"/>
          </p:nvPr>
        </p:nvSpPr>
        <p:spPr>
          <a:xfrm>
            <a:off x="1621967" y="3641000"/>
            <a:ext cx="6756800" cy="5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643581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406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reserve="1" userDrawn="1">
  <p:cSld name="table des matieres">
    <p:spTree>
      <p:nvGrpSpPr>
        <p:cNvPr id="1" name="Shape 88"/>
        <p:cNvGrpSpPr/>
        <p:nvPr/>
      </p:nvGrpSpPr>
      <p:grpSpPr>
        <a:xfrm>
          <a:off x="0" y="0"/>
          <a:ext cx="0" cy="0"/>
          <a:chOff x="0" y="0"/>
          <a:chExt cx="0" cy="0"/>
        </a:xfrm>
      </p:grpSpPr>
    </p:spTree>
    <p:extLst>
      <p:ext uri="{BB962C8B-B14F-4D97-AF65-F5344CB8AC3E}">
        <p14:creationId xmlns:p14="http://schemas.microsoft.com/office/powerpoint/2010/main" val="304867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reeform: Shape 43">
            <a:extLst>
              <a:ext uri="{FF2B5EF4-FFF2-40B4-BE49-F238E27FC236}">
                <a16:creationId xmlns:a16="http://schemas.microsoft.com/office/drawing/2014/main" id="{5AAAE211-124C-0C2B-7916-613C69B9A005}"/>
              </a:ext>
            </a:extLst>
          </p:cNvPr>
          <p:cNvSpPr/>
          <p:nvPr userDrawn="1"/>
        </p:nvSpPr>
        <p:spPr>
          <a:xfrm rot="5400000">
            <a:off x="0" y="0"/>
            <a:ext cx="596347" cy="596347"/>
          </a:xfrm>
          <a:custGeom>
            <a:avLst/>
            <a:gdLst>
              <a:gd name="connsiteX0" fmla="*/ 0 w 596347"/>
              <a:gd name="connsiteY0" fmla="*/ 596347 h 596347"/>
              <a:gd name="connsiteX1" fmla="*/ 0 w 596347"/>
              <a:gd name="connsiteY1" fmla="*/ 451744 h 596347"/>
              <a:gd name="connsiteX2" fmla="*/ 0 w 596347"/>
              <a:gd name="connsiteY2" fmla="*/ 0 h 596347"/>
              <a:gd name="connsiteX3" fmla="*/ 144603 w 596347"/>
              <a:gd name="connsiteY3" fmla="*/ 0 h 596347"/>
              <a:gd name="connsiteX4" fmla="*/ 144603 w 596347"/>
              <a:gd name="connsiteY4" fmla="*/ 451744 h 596347"/>
              <a:gd name="connsiteX5" fmla="*/ 596347 w 596347"/>
              <a:gd name="connsiteY5" fmla="*/ 451744 h 596347"/>
              <a:gd name="connsiteX6" fmla="*/ 596347 w 596347"/>
              <a:gd name="connsiteY6" fmla="*/ 596347 h 596347"/>
              <a:gd name="connsiteX7" fmla="*/ 144603 w 596347"/>
              <a:gd name="connsiteY7" fmla="*/ 596347 h 59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347" h="596347">
                <a:moveTo>
                  <a:pt x="0" y="596347"/>
                </a:moveTo>
                <a:lnTo>
                  <a:pt x="0" y="451744"/>
                </a:lnTo>
                <a:lnTo>
                  <a:pt x="0" y="0"/>
                </a:lnTo>
                <a:lnTo>
                  <a:pt x="144603" y="0"/>
                </a:lnTo>
                <a:lnTo>
                  <a:pt x="144603" y="451744"/>
                </a:lnTo>
                <a:lnTo>
                  <a:pt x="596347" y="451744"/>
                </a:lnTo>
                <a:lnTo>
                  <a:pt x="596347" y="596347"/>
                </a:lnTo>
                <a:lnTo>
                  <a:pt x="144603" y="59634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Tree>
    <p:extLst>
      <p:ext uri="{BB962C8B-B14F-4D97-AF65-F5344CB8AC3E}">
        <p14:creationId xmlns:p14="http://schemas.microsoft.com/office/powerpoint/2010/main" val="3243398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360668-B190-7A78-B1C7-7D3937B9DE43}"/>
              </a:ext>
            </a:extLst>
          </p:cNvPr>
          <p:cNvSpPr/>
          <p:nvPr userDrawn="1"/>
        </p:nvSpPr>
        <p:spPr>
          <a:xfrm>
            <a:off x="8195981" y="0"/>
            <a:ext cx="591403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90C2CEDF-F22C-D6FB-A7FC-CB1E434D039E}"/>
              </a:ext>
            </a:extLst>
          </p:cNvPr>
          <p:cNvSpPr>
            <a:spLocks noGrp="1"/>
          </p:cNvSpPr>
          <p:nvPr>
            <p:ph type="pic" sz="quarter" idx="10"/>
          </p:nvPr>
        </p:nvSpPr>
        <p:spPr>
          <a:xfrm>
            <a:off x="8523527" y="0"/>
            <a:ext cx="5586484" cy="6858000"/>
          </a:xfrm>
        </p:spPr>
        <p:txBody>
          <a:bodyPr/>
          <a:lstStyle/>
          <a:p>
            <a:endParaRPr lang="en-ID"/>
          </a:p>
        </p:txBody>
      </p:sp>
    </p:spTree>
    <p:extLst>
      <p:ext uri="{BB962C8B-B14F-4D97-AF65-F5344CB8AC3E}">
        <p14:creationId xmlns:p14="http://schemas.microsoft.com/office/powerpoint/2010/main" val="32488260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userDrawn="1">
  <p:cSld name="Title and text">
    <p:spTree>
      <p:nvGrpSpPr>
        <p:cNvPr id="1" name="Shape 121"/>
        <p:cNvGrpSpPr/>
        <p:nvPr/>
      </p:nvGrpSpPr>
      <p:grpSpPr>
        <a:xfrm>
          <a:off x="0" y="0"/>
          <a:ext cx="0" cy="0"/>
          <a:chOff x="0" y="0"/>
          <a:chExt cx="0" cy="0"/>
        </a:xfrm>
      </p:grpSpPr>
      <p:sp>
        <p:nvSpPr>
          <p:cNvPr id="122" name="Google Shape;122;p15"/>
          <p:cNvSpPr/>
          <p:nvPr/>
        </p:nvSpPr>
        <p:spPr>
          <a:xfrm>
            <a:off x="4737133" y="5605767"/>
            <a:ext cx="2482000" cy="2482000"/>
          </a:xfrm>
          <a:prstGeom prst="ellipse">
            <a:avLst/>
          </a:prstGeom>
          <a:solidFill>
            <a:schemeClr val="accent4">
              <a:lumMod val="60000"/>
              <a:lumOff val="400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3" name="Google Shape;123;p15"/>
          <p:cNvGrpSpPr/>
          <p:nvPr/>
        </p:nvGrpSpPr>
        <p:grpSpPr>
          <a:xfrm>
            <a:off x="-67299" y="310400"/>
            <a:ext cx="11948900" cy="62460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960000" y="1605200"/>
            <a:ext cx="4264400" cy="200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7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 name="Google Shape;128;p15"/>
          <p:cNvSpPr>
            <a:spLocks noGrp="1"/>
          </p:cNvSpPr>
          <p:nvPr>
            <p:ph type="pic" idx="2"/>
          </p:nvPr>
        </p:nvSpPr>
        <p:spPr>
          <a:xfrm>
            <a:off x="7219133" y="-11233"/>
            <a:ext cx="6200000" cy="6858000"/>
          </a:xfrm>
          <a:prstGeom prst="rect">
            <a:avLst/>
          </a:prstGeom>
          <a:noFill/>
          <a:ln w="19050" cap="flat" cmpd="sng">
            <a:solidFill>
              <a:schemeClr val="dk1"/>
            </a:solidFill>
            <a:prstDash val="solid"/>
            <a:round/>
            <a:headEnd type="none" w="sm" len="sm"/>
            <a:tailEnd type="none" w="sm" len="sm"/>
          </a:ln>
        </p:spPr>
      </p:sp>
    </p:spTree>
    <p:extLst>
      <p:ext uri="{BB962C8B-B14F-4D97-AF65-F5344CB8AC3E}">
        <p14:creationId xmlns:p14="http://schemas.microsoft.com/office/powerpoint/2010/main" val="78614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97F115A-2590-436E-85EE-B072947F5A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144B106-077B-B1EA-E9C7-8B6B28A162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6CDDE0-BAE1-8A9C-C621-3649269F0D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B3A36-B734-49F3-A67D-9016EDF16AAB}" type="datetimeFigureOut">
              <a:rPr lang="fr-FR" smtClean="0"/>
              <a:t>22/07/2024</a:t>
            </a:fld>
            <a:endParaRPr lang="fr-FR" dirty="0"/>
          </a:p>
        </p:txBody>
      </p:sp>
      <p:sp>
        <p:nvSpPr>
          <p:cNvPr id="5" name="Espace réservé du pied de page 4">
            <a:extLst>
              <a:ext uri="{FF2B5EF4-FFF2-40B4-BE49-F238E27FC236}">
                <a16:creationId xmlns:a16="http://schemas.microsoft.com/office/drawing/2014/main" id="{239279F6-068B-C24D-5CE7-57588979D5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2711BE49-7D26-6399-067A-7389861251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38FAA2-7534-4874-86C0-2FC092B006D2}" type="slidenum">
              <a:rPr lang="fr-FR" smtClean="0"/>
              <a:t>‹N°›</a:t>
            </a:fld>
            <a:endParaRPr lang="fr-FR" dirty="0"/>
          </a:p>
        </p:txBody>
      </p:sp>
    </p:spTree>
    <p:extLst>
      <p:ext uri="{BB962C8B-B14F-4D97-AF65-F5344CB8AC3E}">
        <p14:creationId xmlns:p14="http://schemas.microsoft.com/office/powerpoint/2010/main" val="272779258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61" r:id="rId4"/>
    <p:sldLayoutId id="2147483677" r:id="rId5"/>
    <p:sldLayoutId id="2147483679" r:id="rId6"/>
    <p:sldLayoutId id="2147483678" r:id="rId7"/>
    <p:sldLayoutId id="214748368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22.png"/><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70.png"/><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2.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33.png"/><Relationship Id="rId4" Type="http://schemas.microsoft.com/office/2007/relationships/hdphoto" Target="../media/hdphoto8.wdp"/></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0.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microsoft.com/office/2007/relationships/hdphoto" Target="../media/hdphoto8.wdp"/></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g"/><Relationship Id="rId1" Type="http://schemas.openxmlformats.org/officeDocument/2006/relationships/slideLayout" Target="../slideLayouts/slideLayout1.xml"/><Relationship Id="rId6" Type="http://schemas.openxmlformats.org/officeDocument/2006/relationships/image" Target="../media/image59.jpg"/><Relationship Id="rId5" Type="http://schemas.openxmlformats.org/officeDocument/2006/relationships/image" Target="../media/image58.jpe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694240C4-2D14-7DF0-0544-D0C32C4ABAA6}"/>
              </a:ext>
            </a:extLst>
          </p:cNvPr>
          <p:cNvPicPr>
            <a:picLocks noChangeAspect="1"/>
          </p:cNvPicPr>
          <p:nvPr/>
        </p:nvPicPr>
        <p:blipFill rotWithShape="1">
          <a:blip r:embed="rId3">
            <a:extLst>
              <a:ext uri="{28A0092B-C50C-407E-A947-70E740481C1C}">
                <a14:useLocalDpi xmlns:a14="http://schemas.microsoft.com/office/drawing/2010/main" val="0"/>
              </a:ext>
            </a:extLst>
          </a:blip>
          <a:srcRect t="21319"/>
          <a:stretch/>
        </p:blipFill>
        <p:spPr>
          <a:xfrm rot="21207984">
            <a:off x="7491567" y="481848"/>
            <a:ext cx="4517900" cy="1855625"/>
          </a:xfrm>
          <a:prstGeom prst="rect">
            <a:avLst/>
          </a:prstGeom>
        </p:spPr>
      </p:pic>
      <p:sp>
        <p:nvSpPr>
          <p:cNvPr id="2" name="Titre 1">
            <a:extLst>
              <a:ext uri="{FF2B5EF4-FFF2-40B4-BE49-F238E27FC236}">
                <a16:creationId xmlns:a16="http://schemas.microsoft.com/office/drawing/2014/main" id="{969D741F-04A8-C994-B315-7987D0D9720C}"/>
              </a:ext>
            </a:extLst>
          </p:cNvPr>
          <p:cNvSpPr>
            <a:spLocks noGrp="1"/>
          </p:cNvSpPr>
          <p:nvPr>
            <p:ph type="ctrTitle"/>
          </p:nvPr>
        </p:nvSpPr>
        <p:spPr>
          <a:xfrm>
            <a:off x="902512" y="2571750"/>
            <a:ext cx="8042704" cy="2268353"/>
          </a:xfrm>
        </p:spPr>
        <p:txBody>
          <a:bodyPr/>
          <a:lstStyle/>
          <a:p>
            <a:pPr algn="ctr"/>
            <a:r>
              <a:rPr lang="fr-FR" sz="4400" dirty="0">
                <a:latin typeface="Roboto Slab SemiBold" pitchFamily="2" charset="0"/>
                <a:ea typeface="Roboto Slab SemiBold" pitchFamily="2" charset="0"/>
              </a:rPr>
              <a:t>Application de l’optimisation à la classification binaire d’image: cas des modèles SVM</a:t>
            </a:r>
          </a:p>
        </p:txBody>
      </p:sp>
      <p:sp>
        <p:nvSpPr>
          <p:cNvPr id="3" name="Sous-titre 2">
            <a:extLst>
              <a:ext uri="{FF2B5EF4-FFF2-40B4-BE49-F238E27FC236}">
                <a16:creationId xmlns:a16="http://schemas.microsoft.com/office/drawing/2014/main" id="{3C914C3F-CF76-71F3-0B68-B7C67ABA40BA}"/>
              </a:ext>
            </a:extLst>
          </p:cNvPr>
          <p:cNvSpPr>
            <a:spLocks noGrp="1"/>
          </p:cNvSpPr>
          <p:nvPr>
            <p:ph type="subTitle" idx="1"/>
          </p:nvPr>
        </p:nvSpPr>
        <p:spPr>
          <a:xfrm>
            <a:off x="1122218" y="5566277"/>
            <a:ext cx="5897400" cy="475800"/>
          </a:xfrm>
        </p:spPr>
        <p:txBody>
          <a:bodyPr/>
          <a:lstStyle/>
          <a:p>
            <a:r>
              <a:rPr lang="fr-FR" sz="2000" dirty="0"/>
              <a:t>Sous la supervision de Dr Diop, Juin 2024</a:t>
            </a:r>
          </a:p>
        </p:txBody>
      </p:sp>
      <p:sp>
        <p:nvSpPr>
          <p:cNvPr id="4" name="ZoneTexte 3">
            <a:extLst>
              <a:ext uri="{FF2B5EF4-FFF2-40B4-BE49-F238E27FC236}">
                <a16:creationId xmlns:a16="http://schemas.microsoft.com/office/drawing/2014/main" id="{2C9E842F-563A-012E-49B1-058D61C34339}"/>
              </a:ext>
            </a:extLst>
          </p:cNvPr>
          <p:cNvSpPr txBox="1"/>
          <p:nvPr/>
        </p:nvSpPr>
        <p:spPr>
          <a:xfrm>
            <a:off x="1122218" y="124691"/>
            <a:ext cx="10131137" cy="369332"/>
          </a:xfrm>
          <a:prstGeom prst="rect">
            <a:avLst/>
          </a:prstGeom>
          <a:noFill/>
        </p:spPr>
        <p:txBody>
          <a:bodyPr wrap="square" rtlCol="0">
            <a:spAutoFit/>
          </a:bodyPr>
          <a:lstStyle/>
          <a:p>
            <a:r>
              <a:rPr lang="fr-FR" dirty="0">
                <a:solidFill>
                  <a:schemeClr val="accent5"/>
                </a:solidFill>
                <a:latin typeface="Lato" panose="020F0502020204030203" pitchFamily="34" charset="0"/>
                <a:ea typeface="Lato" panose="020F0502020204030203" pitchFamily="34" charset="0"/>
                <a:cs typeface="Lato" panose="020F0502020204030203" pitchFamily="34" charset="0"/>
              </a:rPr>
              <a:t>Ecole nationale de la statistique et de l’analyse démographique PIERRE NDIAYE de Dakar</a:t>
            </a:r>
          </a:p>
        </p:txBody>
      </p:sp>
      <p:pic>
        <p:nvPicPr>
          <p:cNvPr id="9" name="Image 8">
            <a:extLst>
              <a:ext uri="{FF2B5EF4-FFF2-40B4-BE49-F238E27FC236}">
                <a16:creationId xmlns:a16="http://schemas.microsoft.com/office/drawing/2014/main" id="{2F3DD778-E9D1-2C44-5955-7B2488B0862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4785" t="5913" r="5569" b="5932"/>
          <a:stretch/>
        </p:blipFill>
        <p:spPr>
          <a:xfrm>
            <a:off x="3852335" y="819383"/>
            <a:ext cx="1114847" cy="952067"/>
          </a:xfrm>
          <a:prstGeom prst="rect">
            <a:avLst/>
          </a:prstGeom>
          <a:effectLst>
            <a:outerShdw blurRad="50800" dist="38100" dir="8100000" algn="tr" rotWithShape="0">
              <a:prstClr val="black">
                <a:alpha val="40000"/>
              </a:prstClr>
            </a:outerShdw>
          </a:effectLst>
        </p:spPr>
      </p:pic>
      <p:pic>
        <p:nvPicPr>
          <p:cNvPr id="11" name="Image 10">
            <a:extLst>
              <a:ext uri="{FF2B5EF4-FFF2-40B4-BE49-F238E27FC236}">
                <a16:creationId xmlns:a16="http://schemas.microsoft.com/office/drawing/2014/main" id="{D71BE610-5667-A3C4-B72E-8F8BE293B0B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6359289" y="726010"/>
            <a:ext cx="1155487" cy="1045440"/>
          </a:xfrm>
          <a:prstGeom prst="rect">
            <a:avLst/>
          </a:prstGeom>
          <a:effectLst>
            <a:outerShdw blurRad="50800" dist="38100" dir="8100000" algn="tr" rotWithShape="0">
              <a:prstClr val="black">
                <a:alpha val="40000"/>
              </a:prstClr>
            </a:outerShdw>
          </a:effectLst>
        </p:spPr>
      </p:pic>
      <p:sp>
        <p:nvSpPr>
          <p:cNvPr id="5" name="Sous-titre 2">
            <a:extLst>
              <a:ext uri="{FF2B5EF4-FFF2-40B4-BE49-F238E27FC236}">
                <a16:creationId xmlns:a16="http://schemas.microsoft.com/office/drawing/2014/main" id="{0DD95D4C-00F1-E402-D694-283B344A8AC8}"/>
              </a:ext>
            </a:extLst>
          </p:cNvPr>
          <p:cNvSpPr txBox="1">
            <a:spLocks/>
          </p:cNvSpPr>
          <p:nvPr/>
        </p:nvSpPr>
        <p:spPr>
          <a:xfrm>
            <a:off x="902512" y="6257509"/>
            <a:ext cx="10131137" cy="475800"/>
          </a:xfrm>
          <a:prstGeom prst="rect">
            <a:avLst/>
          </a:prstGeom>
        </p:spPr>
        <p:txBody>
          <a:bodyPr spcFirstLastPara="1" vert="horz" wrap="square" lIns="91425" tIns="91425" rIns="91425" bIns="91425" rtlCol="0" anchor="t" anchorCtr="0">
            <a:noAutofit/>
          </a:bodyPr>
          <a:lstStyle>
            <a:lvl1pPr marL="228600" lvl="0" indent="-228600" algn="l" defTabSz="914400" rtl="0" eaLnBrk="1" latinLnBrk="0" hangingPunct="1">
              <a:lnSpc>
                <a:spcPct val="100000"/>
              </a:lnSpc>
              <a:spcBef>
                <a:spcPts val="0"/>
              </a:spcBef>
              <a:spcAft>
                <a:spcPts val="0"/>
              </a:spcAft>
              <a:buClr>
                <a:schemeClr val="dk1"/>
              </a:buClr>
              <a:buSzPts val="1400"/>
              <a:buFont typeface="Arial" panose="020B0604020202020204" pitchFamily="34" charset="0"/>
              <a:buNone/>
              <a:defRPr sz="2800" kern="1200">
                <a:solidFill>
                  <a:schemeClr val="dk1"/>
                </a:solidFill>
                <a:latin typeface="Lato Light" panose="020F0502020204030203" pitchFamily="34" charset="0"/>
                <a:ea typeface="Lato Light" panose="020F0502020204030203" pitchFamily="34" charset="0"/>
                <a:cs typeface="Lato Light" panose="020F0502020204030203" pitchFamily="34" charset="0"/>
              </a:defRPr>
            </a:lvl1pPr>
            <a:lvl2pPr marL="685800" lvl="1" indent="-228600" algn="ctr" defTabSz="914400" rtl="0" eaLnBrk="1" latinLnBrk="0" hangingPunct="1">
              <a:lnSpc>
                <a:spcPct val="100000"/>
              </a:lnSpc>
              <a:spcBef>
                <a:spcPts val="0"/>
              </a:spcBef>
              <a:spcAft>
                <a:spcPts val="0"/>
              </a:spcAft>
              <a:buClr>
                <a:schemeClr val="dk1"/>
              </a:buClr>
              <a:buSzPts val="1800"/>
              <a:buFont typeface="Arial" panose="020B0604020202020204" pitchFamily="34" charset="0"/>
              <a:buNone/>
              <a:defRPr sz="1800" kern="1200">
                <a:solidFill>
                  <a:schemeClr val="dk1"/>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chemeClr val="dk1"/>
              </a:buClr>
              <a:buSzPts val="1800"/>
              <a:buFont typeface="Arial" panose="020B0604020202020204" pitchFamily="34" charset="0"/>
              <a:buNone/>
              <a:defRPr sz="1800" kern="1200">
                <a:solidFill>
                  <a:schemeClr val="dk1"/>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chemeClr val="dk1"/>
              </a:buClr>
              <a:buSzPts val="1800"/>
              <a:buFont typeface="Arial" panose="020B0604020202020204" pitchFamily="34" charset="0"/>
              <a:buNone/>
              <a:defRPr sz="1800" kern="1200">
                <a:solidFill>
                  <a:schemeClr val="dk1"/>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chemeClr val="dk1"/>
              </a:buClr>
              <a:buSzPts val="1800"/>
              <a:buFont typeface="Arial" panose="020B0604020202020204" pitchFamily="34" charset="0"/>
              <a:buNone/>
              <a:defRPr sz="1800" kern="1200">
                <a:solidFill>
                  <a:schemeClr val="dk1"/>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chemeClr val="dk1"/>
              </a:buClr>
              <a:buSzPts val="1800"/>
              <a:buFont typeface="Arial" panose="020B0604020202020204" pitchFamily="34" charset="0"/>
              <a:buNone/>
              <a:defRPr sz="1800" kern="1200">
                <a:solidFill>
                  <a:schemeClr val="dk1"/>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chemeClr val="dk1"/>
              </a:buClr>
              <a:buSzPts val="1800"/>
              <a:buFont typeface="Arial" panose="020B0604020202020204" pitchFamily="34" charset="0"/>
              <a:buNone/>
              <a:defRPr sz="1800" kern="1200">
                <a:solidFill>
                  <a:schemeClr val="dk1"/>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chemeClr val="dk1"/>
              </a:buClr>
              <a:buSzPts val="1800"/>
              <a:buFont typeface="Arial" panose="020B0604020202020204" pitchFamily="34" charset="0"/>
              <a:buNone/>
              <a:defRPr sz="1800" kern="1200">
                <a:solidFill>
                  <a:schemeClr val="dk1"/>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chemeClr val="dk1"/>
              </a:buClr>
              <a:buSzPts val="1800"/>
              <a:buFont typeface="Arial" panose="020B0604020202020204" pitchFamily="34" charset="0"/>
              <a:buNone/>
              <a:defRPr sz="1800" kern="1200">
                <a:solidFill>
                  <a:schemeClr val="dk1"/>
                </a:solidFill>
                <a:latin typeface="+mn-lt"/>
                <a:ea typeface="+mn-ea"/>
                <a:cs typeface="+mn-cs"/>
              </a:defRPr>
            </a:lvl9pPr>
          </a:lstStyle>
          <a:p>
            <a:pPr algn="ctr"/>
            <a:r>
              <a:rPr lang="fr-FR" sz="2000" dirty="0">
                <a:solidFill>
                  <a:srgbClr val="4DB2BB"/>
                </a:solidFill>
                <a:latin typeface="Lato Black" panose="020F0502020204030203" pitchFamily="34" charset="0"/>
                <a:ea typeface="Lato Black" panose="020F0502020204030203" pitchFamily="34" charset="0"/>
                <a:cs typeface="Lato Black" panose="020F0502020204030203" pitchFamily="34" charset="0"/>
              </a:rPr>
              <a:t>ATCHOU </a:t>
            </a:r>
            <a:r>
              <a:rPr lang="fr-FR" sz="2000" dirty="0" err="1">
                <a:solidFill>
                  <a:srgbClr val="4DB2BB"/>
                </a:solidFill>
                <a:latin typeface="Lato Black" panose="020F0502020204030203" pitchFamily="34" charset="0"/>
                <a:ea typeface="Lato Black" panose="020F0502020204030203" pitchFamily="34" charset="0"/>
                <a:cs typeface="Lato Black" panose="020F0502020204030203" pitchFamily="34" charset="0"/>
              </a:rPr>
              <a:t>Amavi</a:t>
            </a:r>
            <a:r>
              <a:rPr lang="fr-FR" sz="2000" dirty="0">
                <a:solidFill>
                  <a:srgbClr val="4DB2BB"/>
                </a:solidFill>
                <a:latin typeface="Lato Black" panose="020F0502020204030203" pitchFamily="34" charset="0"/>
                <a:ea typeface="Lato Black" panose="020F0502020204030203" pitchFamily="34" charset="0"/>
                <a:cs typeface="Lato Black" panose="020F0502020204030203" pitchFamily="34" charset="0"/>
              </a:rPr>
              <a:t> Anna Joyce      -      Moussa DIEME      -    Cheikh </a:t>
            </a:r>
            <a:r>
              <a:rPr lang="fr-FR" sz="2000" dirty="0" err="1">
                <a:solidFill>
                  <a:srgbClr val="4DB2BB"/>
                </a:solidFill>
                <a:latin typeface="Lato Black" panose="020F0502020204030203" pitchFamily="34" charset="0"/>
                <a:ea typeface="Lato Black" panose="020F0502020204030203" pitchFamily="34" charset="0"/>
                <a:cs typeface="Lato Black" panose="020F0502020204030203" pitchFamily="34" charset="0"/>
              </a:rPr>
              <a:t>Sadibou</a:t>
            </a:r>
            <a:r>
              <a:rPr lang="fr-FR" sz="2000" dirty="0">
                <a:solidFill>
                  <a:srgbClr val="4DB2BB"/>
                </a:solidFill>
                <a:latin typeface="Lato Black" panose="020F0502020204030203" pitchFamily="34" charset="0"/>
                <a:ea typeface="Lato Black" panose="020F0502020204030203" pitchFamily="34" charset="0"/>
                <a:cs typeface="Lato Black" panose="020F0502020204030203" pitchFamily="34" charset="0"/>
              </a:rPr>
              <a:t> NGOM</a:t>
            </a:r>
          </a:p>
        </p:txBody>
      </p:sp>
    </p:spTree>
    <p:extLst>
      <p:ext uri="{BB962C8B-B14F-4D97-AF65-F5344CB8AC3E}">
        <p14:creationId xmlns:p14="http://schemas.microsoft.com/office/powerpoint/2010/main" val="1090072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1"/>
          <p:cNvPicPr preferRelativeResize="0">
            <a:picLocks noGrp="1"/>
          </p:cNvPicPr>
          <p:nvPr>
            <p:ph type="pic" idx="2"/>
          </p:nvPr>
        </p:nvPicPr>
        <p:blipFill>
          <a:blip r:embed="rId3">
            <a:extLst>
              <a:ext uri="{28A0092B-C50C-407E-A947-70E740481C1C}">
                <a14:useLocalDpi xmlns:a14="http://schemas.microsoft.com/office/drawing/2010/main" val="0"/>
              </a:ext>
            </a:extLst>
          </a:blip>
          <a:srcRect t="8503" b="8503"/>
          <a:stretch/>
        </p:blipFill>
        <p:spPr>
          <a:xfrm>
            <a:off x="-723015" y="107559"/>
            <a:ext cx="5436422" cy="5995530"/>
          </a:xfrm>
          <a:prstGeom prst="rect">
            <a:avLst/>
          </a:prstGeom>
        </p:spPr>
      </p:pic>
      <p:sp>
        <p:nvSpPr>
          <p:cNvPr id="397" name="Google Shape;397;p41"/>
          <p:cNvSpPr txBox="1">
            <a:spLocks noGrp="1"/>
          </p:cNvSpPr>
          <p:nvPr>
            <p:ph type="title"/>
          </p:nvPr>
        </p:nvSpPr>
        <p:spPr>
          <a:xfrm>
            <a:off x="5057930" y="826774"/>
            <a:ext cx="6783196" cy="4966737"/>
          </a:xfrm>
          <a:prstGeom prst="rect">
            <a:avLst/>
          </a:prstGeom>
        </p:spPr>
        <p:txBody>
          <a:bodyPr spcFirstLastPara="1" vert="horz" wrap="square" lIns="121900" tIns="121900" rIns="121900" bIns="121900" rtlCol="0" anchor="t" anchorCtr="0">
            <a:noAutofit/>
          </a:bodyPr>
          <a:lstStyle/>
          <a:p>
            <a:pPr algn="r">
              <a:lnSpc>
                <a:spcPct val="150000"/>
              </a:lnSpc>
            </a:pPr>
            <a:r>
              <a:rPr lang="fr-FR" sz="2000" b="1" spc="300" dirty="0">
                <a:solidFill>
                  <a:srgbClr val="4DB2BB"/>
                </a:solidFill>
                <a:latin typeface="Roboto Slab" pitchFamily="2" charset="0"/>
                <a:ea typeface="Roboto Slab" pitchFamily="2" charset="0"/>
                <a:cs typeface="Cascadia Mono SemiBold" panose="020B0609020000020004" pitchFamily="49" charset="0"/>
              </a:rPr>
              <a:t>Surveillance Agricole et Détection des Maladies des Cultures</a:t>
            </a:r>
            <a:br>
              <a:rPr lang="fr-FR" sz="2000" b="1" spc="300" dirty="0">
                <a:solidFill>
                  <a:srgbClr val="4DB2BB"/>
                </a:solidFill>
                <a:latin typeface="Roboto Slab" pitchFamily="2" charset="0"/>
                <a:ea typeface="Roboto Slab" pitchFamily="2" charset="0"/>
                <a:cs typeface="Cascadia Mono SemiBold" panose="020B0609020000020004" pitchFamily="49" charset="0"/>
              </a:rPr>
            </a:br>
            <a:r>
              <a:rPr lang="fr-FR" sz="2000" spc="300" dirty="0">
                <a:latin typeface="Roboto Slab" pitchFamily="2" charset="0"/>
                <a:ea typeface="Roboto Slab" pitchFamily="2" charset="0"/>
                <a:cs typeface="Cascadia Mono SemiBold" panose="020B0609020000020004" pitchFamily="49" charset="0"/>
              </a:rPr>
              <a:t>Les SVM peuvent classer les images de cultures pour identifier les maladies des plantes ou les infestations d'insectes.</a:t>
            </a:r>
            <a:br>
              <a:rPr lang="fr-FR" sz="2000" spc="300" dirty="0">
                <a:latin typeface="Roboto Slab" pitchFamily="2" charset="0"/>
                <a:ea typeface="Roboto Slab" pitchFamily="2" charset="0"/>
                <a:cs typeface="Cascadia Mono SemiBold" panose="020B0609020000020004" pitchFamily="49" charset="0"/>
              </a:rPr>
            </a:br>
            <a:r>
              <a:rPr lang="fr-FR" sz="1600" spc="300" dirty="0">
                <a:solidFill>
                  <a:srgbClr val="4DB2BB"/>
                </a:solidFill>
                <a:latin typeface="Roboto Slab" pitchFamily="2" charset="0"/>
                <a:ea typeface="Roboto Slab" pitchFamily="2" charset="0"/>
                <a:cs typeface="Cascadia Mono SemiBold" panose="020B0609020000020004" pitchFamily="49" charset="0"/>
              </a:rPr>
              <a:t>Exemple</a:t>
            </a:r>
            <a:r>
              <a:rPr lang="fr-FR" sz="1600" spc="300" dirty="0">
                <a:latin typeface="Roboto Slab" pitchFamily="2" charset="0"/>
                <a:ea typeface="Roboto Slab" pitchFamily="2" charset="0"/>
                <a:cs typeface="Cascadia Mono SemiBold" panose="020B0609020000020004" pitchFamily="49" charset="0"/>
              </a:rPr>
              <a:t> : détection de maladies du maïs ou du manioc à partir d'images prises par des drones ou des smartphones..</a:t>
            </a:r>
            <a:endParaRPr lang="en-US" sz="2000" spc="300" dirty="0">
              <a:latin typeface="Roboto Slab" pitchFamily="2" charset="0"/>
              <a:ea typeface="Roboto Slab" pitchFamily="2" charset="0"/>
              <a:cs typeface="Cascadia Mono SemiBold" panose="020B0609020000020004" pitchFamily="49" charset="0"/>
            </a:endParaRPr>
          </a:p>
        </p:txBody>
      </p:sp>
    </p:spTree>
    <p:extLst>
      <p:ext uri="{BB962C8B-B14F-4D97-AF65-F5344CB8AC3E}">
        <p14:creationId xmlns:p14="http://schemas.microsoft.com/office/powerpoint/2010/main" val="1352385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1"/>
          <p:cNvPicPr preferRelativeResize="0">
            <a:picLocks noGrp="1"/>
          </p:cNvPicPr>
          <p:nvPr>
            <p:ph type="pic" idx="2"/>
          </p:nvPr>
        </p:nvPicPr>
        <p:blipFill>
          <a:blip r:embed="rId3">
            <a:extLst>
              <a:ext uri="{28A0092B-C50C-407E-A947-70E740481C1C}">
                <a14:useLocalDpi xmlns:a14="http://schemas.microsoft.com/office/drawing/2010/main" val="0"/>
              </a:ext>
            </a:extLst>
          </a:blip>
          <a:srcRect l="19861" r="19861"/>
          <a:stretch/>
        </p:blipFill>
        <p:spPr>
          <a:xfrm>
            <a:off x="7230473" y="-265812"/>
            <a:ext cx="6199931" cy="6464594"/>
          </a:xfrm>
          <a:prstGeom prst="rect">
            <a:avLst/>
          </a:prstGeom>
        </p:spPr>
      </p:pic>
      <p:sp>
        <p:nvSpPr>
          <p:cNvPr id="397" name="Google Shape;397;p41"/>
          <p:cNvSpPr txBox="1">
            <a:spLocks noGrp="1"/>
          </p:cNvSpPr>
          <p:nvPr>
            <p:ph type="title"/>
          </p:nvPr>
        </p:nvSpPr>
        <p:spPr>
          <a:xfrm>
            <a:off x="447277" y="943732"/>
            <a:ext cx="6783196" cy="4966737"/>
          </a:xfrm>
          <a:prstGeom prst="rect">
            <a:avLst/>
          </a:prstGeom>
        </p:spPr>
        <p:txBody>
          <a:bodyPr spcFirstLastPara="1" vert="horz" wrap="square" lIns="121900" tIns="121900" rIns="121900" bIns="121900" rtlCol="0" anchor="t" anchorCtr="0">
            <a:noAutofit/>
          </a:bodyPr>
          <a:lstStyle/>
          <a:p>
            <a:pPr>
              <a:lnSpc>
                <a:spcPct val="150000"/>
              </a:lnSpc>
            </a:pPr>
            <a:r>
              <a:rPr lang="fr-FR" sz="2000" b="1" spc="300" dirty="0">
                <a:solidFill>
                  <a:srgbClr val="4DB2BB"/>
                </a:solidFill>
                <a:latin typeface="Roboto Slab" pitchFamily="2" charset="0"/>
                <a:ea typeface="Roboto Slab" pitchFamily="2" charset="0"/>
                <a:cs typeface="Cascadia Mono SemiBold" panose="020B0609020000020004" pitchFamily="49" charset="0"/>
              </a:rPr>
              <a:t>Amélioration des Réponses aux Urgences Humanitaires</a:t>
            </a:r>
            <a:br>
              <a:rPr lang="fr-FR" sz="2000" b="1" spc="300" dirty="0">
                <a:solidFill>
                  <a:srgbClr val="4DB2BB"/>
                </a:solidFill>
                <a:latin typeface="Roboto Slab" pitchFamily="2" charset="0"/>
                <a:ea typeface="Roboto Slab" pitchFamily="2" charset="0"/>
                <a:cs typeface="Cascadia Mono SemiBold" panose="020B0609020000020004" pitchFamily="49" charset="0"/>
              </a:rPr>
            </a:br>
            <a:r>
              <a:rPr lang="fr-FR" sz="2000" spc="300" dirty="0">
                <a:latin typeface="Roboto Slab" pitchFamily="2" charset="0"/>
                <a:ea typeface="Roboto Slab" pitchFamily="2" charset="0"/>
                <a:cs typeface="Cascadia Mono SemiBold" panose="020B0609020000020004" pitchFamily="49" charset="0"/>
              </a:rPr>
              <a:t>Analyse d’images satellites pour évaluer les dommages causés par des catastrophes naturelles comme les inondations ou les sécheresses.</a:t>
            </a:r>
            <a:br>
              <a:rPr lang="fr-FR" sz="2000" spc="300" dirty="0">
                <a:latin typeface="Roboto Slab" pitchFamily="2" charset="0"/>
                <a:ea typeface="Roboto Slab" pitchFamily="2" charset="0"/>
                <a:cs typeface="Cascadia Mono SemiBold" panose="020B0609020000020004" pitchFamily="49" charset="0"/>
              </a:rPr>
            </a:br>
            <a:r>
              <a:rPr lang="fr-FR" sz="1600" spc="300" dirty="0">
                <a:solidFill>
                  <a:srgbClr val="4DB2BB"/>
                </a:solidFill>
                <a:latin typeface="Roboto Slab" pitchFamily="2" charset="0"/>
                <a:ea typeface="Roboto Slab" pitchFamily="2" charset="0"/>
                <a:cs typeface="Cascadia Mono SemiBold" panose="020B0609020000020004" pitchFamily="49" charset="0"/>
              </a:rPr>
              <a:t>Exemple</a:t>
            </a:r>
            <a:r>
              <a:rPr lang="fr-FR" sz="1600" spc="300" dirty="0">
                <a:latin typeface="Roboto Slab" pitchFamily="2" charset="0"/>
                <a:ea typeface="Roboto Slab" pitchFamily="2" charset="0"/>
                <a:cs typeface="Cascadia Mono SemiBold" panose="020B0609020000020004" pitchFamily="49" charset="0"/>
              </a:rPr>
              <a:t> : identification des zones les plus touchées pour une distribution efficace des aides humanitaires.</a:t>
            </a:r>
            <a:endParaRPr lang="en-US" sz="2000" spc="300" dirty="0">
              <a:latin typeface="Roboto Slab" pitchFamily="2" charset="0"/>
              <a:ea typeface="Roboto Slab" pitchFamily="2" charset="0"/>
              <a:cs typeface="Cascadia Mono SemiBold" panose="020B0609020000020004" pitchFamily="49" charset="0"/>
            </a:endParaRPr>
          </a:p>
        </p:txBody>
      </p:sp>
    </p:spTree>
    <p:extLst>
      <p:ext uri="{BB962C8B-B14F-4D97-AF65-F5344CB8AC3E}">
        <p14:creationId xmlns:p14="http://schemas.microsoft.com/office/powerpoint/2010/main" val="2537003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D65425-AAE2-30F8-6C5D-5363FE44820E}"/>
              </a:ext>
            </a:extLst>
          </p:cNvPr>
          <p:cNvSpPr>
            <a:spLocks noGrp="1"/>
          </p:cNvSpPr>
          <p:nvPr>
            <p:ph type="title"/>
          </p:nvPr>
        </p:nvSpPr>
        <p:spPr>
          <a:xfrm>
            <a:off x="1509600" y="1651400"/>
            <a:ext cx="9699812" cy="4363734"/>
          </a:xfrm>
        </p:spPr>
        <p:txBody>
          <a:bodyPr/>
          <a:lstStyle/>
          <a:p>
            <a:r>
              <a:rPr lang="fr-FR" sz="16600" dirty="0">
                <a:solidFill>
                  <a:srgbClr val="BD504B"/>
                </a:solidFill>
                <a:latin typeface="Akira Expanded" panose="02000800000000000000" pitchFamily="50" charset="0"/>
                <a:ea typeface="Cascadia Mono SemiBold" panose="020B0609020000020004" pitchFamily="49" charset="0"/>
                <a:cs typeface="Heebo Thin" pitchFamily="2" charset="-79"/>
              </a:rPr>
              <a:t>p</a:t>
            </a:r>
            <a:r>
              <a:rPr lang="fr-FR" sz="4800" dirty="0">
                <a:solidFill>
                  <a:srgbClr val="BD504B"/>
                </a:solidFill>
                <a:latin typeface="Heebo SemiBold" pitchFamily="2" charset="-79"/>
                <a:ea typeface="Cascadia Mono SemiBold" panose="020B0609020000020004" pitchFamily="49" charset="0"/>
                <a:cs typeface="Heebo SemiBold" pitchFamily="2" charset="-79"/>
              </a:rPr>
              <a:t>roblème de </a:t>
            </a:r>
            <a:br>
              <a:rPr lang="fr-FR" sz="4800" dirty="0">
                <a:solidFill>
                  <a:srgbClr val="BD504B"/>
                </a:solidFill>
                <a:latin typeface="Heebo SemiBold" pitchFamily="2" charset="-79"/>
                <a:ea typeface="Cascadia Mono SemiBold" panose="020B0609020000020004" pitchFamily="49" charset="0"/>
                <a:cs typeface="Heebo SemiBold" pitchFamily="2" charset="-79"/>
              </a:rPr>
            </a:br>
            <a:r>
              <a:rPr lang="fr-FR" sz="4800" dirty="0">
                <a:solidFill>
                  <a:srgbClr val="BD504B"/>
                </a:solidFill>
                <a:latin typeface="Heebo SemiBold" pitchFamily="2" charset="-79"/>
                <a:ea typeface="Cascadia Mono SemiBold" panose="020B0609020000020004" pitchFamily="49" charset="0"/>
                <a:cs typeface="Heebo SemiBold" pitchFamily="2" charset="-79"/>
              </a:rPr>
              <a:t>classification </a:t>
            </a:r>
            <a:br>
              <a:rPr lang="fr-FR" sz="4800" dirty="0">
                <a:solidFill>
                  <a:srgbClr val="BD504B"/>
                </a:solidFill>
                <a:latin typeface="Heebo SemiBold" pitchFamily="2" charset="-79"/>
                <a:ea typeface="Cascadia Mono SemiBold" panose="020B0609020000020004" pitchFamily="49" charset="0"/>
                <a:cs typeface="Heebo SemiBold" pitchFamily="2" charset="-79"/>
              </a:rPr>
            </a:br>
            <a:r>
              <a:rPr lang="fr-FR" sz="4800" dirty="0">
                <a:solidFill>
                  <a:srgbClr val="BD504B"/>
                </a:solidFill>
                <a:latin typeface="Heebo SemiBold" pitchFamily="2" charset="-79"/>
                <a:ea typeface="Cascadia Mono SemiBold" panose="020B0609020000020004" pitchFamily="49" charset="0"/>
                <a:cs typeface="Heebo SemiBold" pitchFamily="2" charset="-79"/>
              </a:rPr>
              <a:t>et présentation de SVM</a:t>
            </a:r>
            <a:br>
              <a:rPr lang="fr-FR" sz="7200" dirty="0">
                <a:solidFill>
                  <a:srgbClr val="BD504B"/>
                </a:solidFill>
                <a:latin typeface="Heebo SemiBold" pitchFamily="2" charset="-79"/>
                <a:ea typeface="Cascadia Mono SemiBold" panose="020B0609020000020004" pitchFamily="49" charset="0"/>
                <a:cs typeface="Heebo SemiBold" pitchFamily="2" charset="-79"/>
              </a:rPr>
            </a:br>
            <a:endParaRPr lang="fr-FR" sz="7200" dirty="0">
              <a:solidFill>
                <a:srgbClr val="BD504B"/>
              </a:solidFill>
              <a:latin typeface="Heebo SemiBold" pitchFamily="2" charset="-79"/>
              <a:ea typeface="Cascadia Mono SemiBold" panose="020B0609020000020004" pitchFamily="49" charset="0"/>
              <a:cs typeface="Heebo SemiBold" pitchFamily="2" charset="-79"/>
            </a:endParaRPr>
          </a:p>
        </p:txBody>
      </p:sp>
      <p:sp>
        <p:nvSpPr>
          <p:cNvPr id="3" name="Titre 2">
            <a:extLst>
              <a:ext uri="{FF2B5EF4-FFF2-40B4-BE49-F238E27FC236}">
                <a16:creationId xmlns:a16="http://schemas.microsoft.com/office/drawing/2014/main" id="{548E6D3B-0C0B-623A-8A81-E5A664A2BDCB}"/>
              </a:ext>
            </a:extLst>
          </p:cNvPr>
          <p:cNvSpPr>
            <a:spLocks noGrp="1"/>
          </p:cNvSpPr>
          <p:nvPr>
            <p:ph type="title" idx="2"/>
          </p:nvPr>
        </p:nvSpPr>
        <p:spPr>
          <a:solidFill>
            <a:srgbClr val="BD504B"/>
          </a:solidFill>
        </p:spPr>
        <p:txBody>
          <a:bodyPr/>
          <a:lstStyle/>
          <a:p>
            <a:r>
              <a:rPr lang="fr-FR" dirty="0">
                <a:latin typeface="Muller Heavy" pitchFamily="2" charset="0"/>
              </a:rPr>
              <a:t>2</a:t>
            </a:r>
          </a:p>
        </p:txBody>
      </p:sp>
      <p:sp>
        <p:nvSpPr>
          <p:cNvPr id="4" name="Sous-titre 3">
            <a:extLst>
              <a:ext uri="{FF2B5EF4-FFF2-40B4-BE49-F238E27FC236}">
                <a16:creationId xmlns:a16="http://schemas.microsoft.com/office/drawing/2014/main" id="{B032FAAB-7B69-51E6-39E4-A841B6D9D526}"/>
              </a:ext>
            </a:extLst>
          </p:cNvPr>
          <p:cNvSpPr>
            <a:spLocks noGrp="1"/>
          </p:cNvSpPr>
          <p:nvPr>
            <p:ph type="subTitle" idx="1"/>
          </p:nvPr>
        </p:nvSpPr>
        <p:spPr>
          <a:xfrm>
            <a:off x="1207363" y="5351578"/>
            <a:ext cx="8016536" cy="580800"/>
          </a:xfrm>
        </p:spPr>
        <p:txBody>
          <a:bodyPr/>
          <a:lstStyle/>
          <a:p>
            <a:r>
              <a:rPr lang="fr-FR" sz="2600" dirty="0">
                <a:solidFill>
                  <a:schemeClr val="accent3">
                    <a:lumMod val="75000"/>
                  </a:schemeClr>
                </a:solidFill>
              </a:rPr>
              <a:t>Présentation générale de VGG16 et SVM</a:t>
            </a:r>
          </a:p>
        </p:txBody>
      </p:sp>
    </p:spTree>
    <p:extLst>
      <p:ext uri="{BB962C8B-B14F-4D97-AF65-F5344CB8AC3E}">
        <p14:creationId xmlns:p14="http://schemas.microsoft.com/office/powerpoint/2010/main" val="131989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BE0CB97-7249-94DB-A7F5-BB107D880E67}"/>
              </a:ext>
            </a:extLst>
          </p:cNvPr>
          <p:cNvPicPr>
            <a:picLocks noChangeAspect="1"/>
          </p:cNvPicPr>
          <p:nvPr/>
        </p:nvPicPr>
        <p:blipFill rotWithShape="1">
          <a:blip r:embed="rId2">
            <a:alphaModFix amt="54000"/>
            <a:extLst>
              <a:ext uri="{BEBA8EAE-BF5A-486C-A8C5-ECC9F3942E4B}">
                <a14:imgProps xmlns:a14="http://schemas.microsoft.com/office/drawing/2010/main">
                  <a14:imgLayer r:embed="rId3">
                    <a14:imgEffect>
                      <a14:sharpenSoften amount="83000"/>
                    </a14:imgEffect>
                  </a14:imgLayer>
                </a14:imgProps>
              </a:ext>
              <a:ext uri="{28A0092B-C50C-407E-A947-70E740481C1C}">
                <a14:useLocalDpi xmlns:a14="http://schemas.microsoft.com/office/drawing/2010/main" val="0"/>
              </a:ext>
            </a:extLst>
          </a:blip>
          <a:srcRect l="42390" r="27297"/>
          <a:stretch/>
        </p:blipFill>
        <p:spPr>
          <a:xfrm>
            <a:off x="9606223" y="-1"/>
            <a:ext cx="3148484" cy="6858001"/>
          </a:xfrm>
          <a:prstGeom prst="rect">
            <a:avLst/>
          </a:prstGeom>
          <a:effectLst>
            <a:softEdge rad="317500"/>
          </a:effectLst>
        </p:spPr>
      </p:pic>
      <p:sp>
        <p:nvSpPr>
          <p:cNvPr id="2" name="Rectangle 1">
            <a:extLst>
              <a:ext uri="{FF2B5EF4-FFF2-40B4-BE49-F238E27FC236}">
                <a16:creationId xmlns:a16="http://schemas.microsoft.com/office/drawing/2014/main" id="{C519E9DB-D11D-830C-690E-F9B68820B20F}"/>
              </a:ext>
            </a:extLst>
          </p:cNvPr>
          <p:cNvSpPr/>
          <p:nvPr/>
        </p:nvSpPr>
        <p:spPr>
          <a:xfrm>
            <a:off x="447622" y="2123849"/>
            <a:ext cx="8465150" cy="373392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4">
            <a:extLst>
              <a:ext uri="{FF2B5EF4-FFF2-40B4-BE49-F238E27FC236}">
                <a16:creationId xmlns:a16="http://schemas.microsoft.com/office/drawing/2014/main" id="{E4E7E70C-5292-97DB-22A4-F634CCB316EC}"/>
              </a:ext>
            </a:extLst>
          </p:cNvPr>
          <p:cNvSpPr txBox="1"/>
          <p:nvPr/>
        </p:nvSpPr>
        <p:spPr>
          <a:xfrm>
            <a:off x="447621" y="761506"/>
            <a:ext cx="5907386" cy="584775"/>
          </a:xfrm>
          <a:prstGeom prst="rect">
            <a:avLst/>
          </a:prstGeom>
          <a:noFill/>
        </p:spPr>
        <p:txBody>
          <a:bodyPr wrap="none" rtlCol="0">
            <a:spAutoFit/>
          </a:bodyPr>
          <a:lstStyle/>
          <a:p>
            <a:r>
              <a:rPr lang="fr-FR" sz="3200" b="1" dirty="0">
                <a:solidFill>
                  <a:srgbClr val="BD504B"/>
                </a:solidFill>
                <a:latin typeface="Montserrat" panose="00000500000000000000" pitchFamily="2" charset="0"/>
              </a:rPr>
              <a:t>La reconnaissance d’image</a:t>
            </a:r>
          </a:p>
        </p:txBody>
      </p:sp>
      <p:cxnSp>
        <p:nvCxnSpPr>
          <p:cNvPr id="4" name="Straight Connector 5">
            <a:extLst>
              <a:ext uri="{FF2B5EF4-FFF2-40B4-BE49-F238E27FC236}">
                <a16:creationId xmlns:a16="http://schemas.microsoft.com/office/drawing/2014/main" id="{619978EE-A05D-3A81-A342-71B843BAC66B}"/>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3DBB0579-C71C-8C7D-8D90-DBFB3C5CB3F2}"/>
              </a:ext>
            </a:extLst>
          </p:cNvPr>
          <p:cNvSpPr txBox="1"/>
          <p:nvPr/>
        </p:nvSpPr>
        <p:spPr>
          <a:xfrm>
            <a:off x="447621" y="2123849"/>
            <a:ext cx="8334637" cy="2635978"/>
          </a:xfrm>
          <a:prstGeom prst="rect">
            <a:avLst/>
          </a:prstGeom>
          <a:noFill/>
        </p:spPr>
        <p:txBody>
          <a:bodyPr wrap="square" rtlCol="0">
            <a:spAutoFit/>
          </a:bodyPr>
          <a:lstStyle/>
          <a:p>
            <a:pPr>
              <a:lnSpc>
                <a:spcPct val="150000"/>
              </a:lnSpc>
            </a:pPr>
            <a:r>
              <a:rPr lang="fr-FR" sz="1600" dirty="0">
                <a:solidFill>
                  <a:schemeClr val="tx1">
                    <a:lumMod val="50000"/>
                    <a:lumOff val="50000"/>
                  </a:schemeClr>
                </a:solidFill>
                <a:latin typeface="Montserrat" panose="00000500000000000000" pitchFamily="2" charset="0"/>
              </a:rPr>
              <a:t>Maintenant que nous savons ce qu'est une image pour un ordinateur, penchons-nous sur la question de l'extraction des caractéristiques de l'image.</a:t>
            </a:r>
          </a:p>
          <a:p>
            <a:pPr>
              <a:lnSpc>
                <a:spcPct val="150000"/>
              </a:lnSpc>
            </a:pPr>
            <a:r>
              <a:rPr lang="fr-FR" sz="1600" dirty="0">
                <a:solidFill>
                  <a:schemeClr val="tx1">
                    <a:lumMod val="50000"/>
                    <a:lumOff val="50000"/>
                  </a:schemeClr>
                </a:solidFill>
                <a:latin typeface="Montserrat" panose="00000500000000000000" pitchFamily="2" charset="0"/>
              </a:rPr>
              <a:t> À première vue, comme une image est constituée de pixels et que chaque pixel peut être représenté par un 5-uplet, nous pouvons être tentés, en notant n le nombre de pixels de notre image, de constituer une matrice de n colonnes et 5 lignes. Cependant, cette approche brute ne suffit pas pour des tâches complexes de reconnaissance d'images. Pourquoi ?</a:t>
            </a:r>
            <a:endParaRPr lang="en-US" sz="1600" dirty="0">
              <a:solidFill>
                <a:schemeClr val="tx1">
                  <a:lumMod val="50000"/>
                  <a:lumOff val="50000"/>
                </a:schemeClr>
              </a:solidFill>
              <a:latin typeface="Montserrat" panose="00000500000000000000" pitchFamily="2" charset="0"/>
            </a:endParaRPr>
          </a:p>
        </p:txBody>
      </p:sp>
      <p:sp>
        <p:nvSpPr>
          <p:cNvPr id="6" name="TextBox 27">
            <a:extLst>
              <a:ext uri="{FF2B5EF4-FFF2-40B4-BE49-F238E27FC236}">
                <a16:creationId xmlns:a16="http://schemas.microsoft.com/office/drawing/2014/main" id="{C52FD946-49F5-169F-1C92-32EBE0D2094B}"/>
              </a:ext>
            </a:extLst>
          </p:cNvPr>
          <p:cNvSpPr txBox="1"/>
          <p:nvPr/>
        </p:nvSpPr>
        <p:spPr>
          <a:xfrm>
            <a:off x="447623" y="1295371"/>
            <a:ext cx="5179454"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Extraction de caractéristiques d’une image</a:t>
            </a:r>
          </a:p>
        </p:txBody>
      </p:sp>
    </p:spTree>
    <p:extLst>
      <p:ext uri="{BB962C8B-B14F-4D97-AF65-F5344CB8AC3E}">
        <p14:creationId xmlns:p14="http://schemas.microsoft.com/office/powerpoint/2010/main" val="59161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6EC3F5-C1E0-01FA-4958-46462464DEFB}"/>
              </a:ext>
            </a:extLst>
          </p:cNvPr>
          <p:cNvSpPr/>
          <p:nvPr/>
        </p:nvSpPr>
        <p:spPr>
          <a:xfrm>
            <a:off x="465687" y="1818153"/>
            <a:ext cx="6902522" cy="503984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752667"/>
            <a:ext cx="5907386" cy="584775"/>
          </a:xfrm>
          <a:prstGeom prst="rect">
            <a:avLst/>
          </a:prstGeom>
          <a:noFill/>
        </p:spPr>
        <p:txBody>
          <a:bodyPr wrap="none" rtlCol="0">
            <a:spAutoFit/>
          </a:bodyPr>
          <a:lstStyle/>
          <a:p>
            <a:r>
              <a:rPr lang="fr-FR" sz="3200" b="1" dirty="0">
                <a:solidFill>
                  <a:srgbClr val="BD504B"/>
                </a:solidFill>
                <a:latin typeface="Montserrat" panose="00000500000000000000" pitchFamily="2" charset="0"/>
              </a:rPr>
              <a:t>La reconnaissance d’image</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65687" y="1794358"/>
            <a:ext cx="6902522" cy="4757071"/>
          </a:xfrm>
          <a:prstGeom prst="rect">
            <a:avLst/>
          </a:prstGeom>
          <a:noFill/>
        </p:spPr>
        <p:txBody>
          <a:bodyPr wrap="square" rtlCol="0">
            <a:spAutoFit/>
          </a:bodyPr>
          <a:lstStyle/>
          <a:p>
            <a:pPr algn="just">
              <a:lnSpc>
                <a:spcPct val="150000"/>
              </a:lnSpc>
            </a:pPr>
            <a:r>
              <a:rPr lang="fr-FR" sz="1700" dirty="0">
                <a:solidFill>
                  <a:srgbClr val="4DB2BB"/>
                </a:solidFill>
                <a:latin typeface="Montserrat" panose="00000500000000000000" pitchFamily="2" charset="0"/>
              </a:rPr>
              <a:t>Trop de Données à Traiter : </a:t>
            </a:r>
            <a:r>
              <a:rPr lang="fr-FR" sz="1700" dirty="0">
                <a:solidFill>
                  <a:srgbClr val="4D4D4D"/>
                </a:solidFill>
                <a:latin typeface="Montserrat" panose="00000500000000000000" pitchFamily="2" charset="0"/>
              </a:rPr>
              <a:t>Si nous essayons de passer cette matrice directement à des algorithmes de classification comme les machines à vecteurs de support (SVM), nous nous heurterons rapidement à des problèmes de scalabilité. Considérons une image de 1000x1000 pixels, ce qui donne un million de pixels. La matrice de caractéristiques aurait alors un million de colonnes et 5 lignes. La manipulation et le traitement de ces données requièrent des capacités de calcul énormes que même les ordinateurs les plus puissants peinent à gérer efficacement. L'entraînement d'un modèle SVM avec une telle quantité de données serait extrêmement lent et coûteux en ressources.</a:t>
            </a:r>
            <a:endParaRPr lang="fr-FR" sz="1700" dirty="0">
              <a:solidFill>
                <a:schemeClr val="accent4">
                  <a:lumMod val="50000"/>
                </a:schemeClr>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Extraction de caractéristiques d’une image</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BD5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0"/>
            <a:ext cx="928468" cy="928468"/>
          </a:xfrm>
          <a:prstGeom prst="rtTriangl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Image 3">
            <a:extLst>
              <a:ext uri="{FF2B5EF4-FFF2-40B4-BE49-F238E27FC236}">
                <a16:creationId xmlns:a16="http://schemas.microsoft.com/office/drawing/2014/main" id="{91941281-9CA7-5C25-A650-7AAD3784E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4096" y="1837175"/>
            <a:ext cx="3938052" cy="3450345"/>
          </a:xfrm>
          <a:prstGeom prst="rect">
            <a:avLst/>
          </a:prstGeom>
          <a:effectLst>
            <a:innerShdw blurRad="63500" dist="50800" dir="10800000">
              <a:prstClr val="black">
                <a:alpha val="50000"/>
              </a:prstClr>
            </a:innerShdw>
          </a:effectLst>
        </p:spPr>
      </p:pic>
      <p:sp>
        <p:nvSpPr>
          <p:cNvPr id="10" name="TextBox 27">
            <a:extLst>
              <a:ext uri="{FF2B5EF4-FFF2-40B4-BE49-F238E27FC236}">
                <a16:creationId xmlns:a16="http://schemas.microsoft.com/office/drawing/2014/main" id="{DDCFF3A9-0091-7AC4-897C-77DAF2EE7407}"/>
              </a:ext>
            </a:extLst>
          </p:cNvPr>
          <p:cNvSpPr txBox="1"/>
          <p:nvPr/>
        </p:nvSpPr>
        <p:spPr>
          <a:xfrm>
            <a:off x="7904096" y="5481889"/>
            <a:ext cx="5179454" cy="338106"/>
          </a:xfrm>
          <a:prstGeom prst="rect">
            <a:avLst/>
          </a:prstGeom>
          <a:noFill/>
        </p:spPr>
        <p:txBody>
          <a:bodyPr wrap="square" rtlCol="0">
            <a:spAutoFit/>
          </a:bodyPr>
          <a:lstStyle/>
          <a:p>
            <a:pPr>
              <a:lnSpc>
                <a:spcPct val="150000"/>
              </a:lnSpc>
            </a:pPr>
            <a:r>
              <a:rPr lang="fr-FR" sz="1200" dirty="0">
                <a:solidFill>
                  <a:srgbClr val="BD504B"/>
                </a:solidFill>
                <a:latin typeface="Montserrat" panose="00000500000000000000" pitchFamily="2" charset="0"/>
              </a:rPr>
              <a:t>5881 pixel de largeur et 3921 pixel de longueur</a:t>
            </a:r>
          </a:p>
        </p:txBody>
      </p:sp>
      <p:cxnSp>
        <p:nvCxnSpPr>
          <p:cNvPr id="11" name="Straight Connector 5">
            <a:extLst>
              <a:ext uri="{FF2B5EF4-FFF2-40B4-BE49-F238E27FC236}">
                <a16:creationId xmlns:a16="http://schemas.microsoft.com/office/drawing/2014/main" id="{212A00C2-C815-DF09-C395-47C6B27B243E}"/>
              </a:ext>
            </a:extLst>
          </p:cNvPr>
          <p:cNvCxnSpPr>
            <a:cxnSpLocks/>
          </p:cNvCxnSpPr>
          <p:nvPr/>
        </p:nvCxnSpPr>
        <p:spPr>
          <a:xfrm>
            <a:off x="7978111" y="5481889"/>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343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6EC3F5-C1E0-01FA-4958-46462464DEFB}"/>
              </a:ext>
            </a:extLst>
          </p:cNvPr>
          <p:cNvSpPr/>
          <p:nvPr/>
        </p:nvSpPr>
        <p:spPr>
          <a:xfrm>
            <a:off x="465687" y="1818153"/>
            <a:ext cx="6902522" cy="503984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752667"/>
            <a:ext cx="5907386" cy="584775"/>
          </a:xfrm>
          <a:prstGeom prst="rect">
            <a:avLst/>
          </a:prstGeom>
          <a:noFill/>
        </p:spPr>
        <p:txBody>
          <a:bodyPr wrap="none" rtlCol="0">
            <a:spAutoFit/>
          </a:bodyPr>
          <a:lstStyle/>
          <a:p>
            <a:r>
              <a:rPr lang="fr-FR" sz="3200" b="1" dirty="0">
                <a:solidFill>
                  <a:srgbClr val="BD504B"/>
                </a:solidFill>
                <a:latin typeface="Montserrat" panose="00000500000000000000" pitchFamily="2" charset="0"/>
              </a:rPr>
              <a:t>La reconnaissance d’image</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65687" y="1795670"/>
            <a:ext cx="6902522" cy="4757071"/>
          </a:xfrm>
          <a:prstGeom prst="rect">
            <a:avLst/>
          </a:prstGeom>
          <a:noFill/>
        </p:spPr>
        <p:txBody>
          <a:bodyPr wrap="square" rtlCol="0">
            <a:spAutoFit/>
          </a:bodyPr>
          <a:lstStyle/>
          <a:p>
            <a:pPr algn="just">
              <a:lnSpc>
                <a:spcPct val="150000"/>
              </a:lnSpc>
            </a:pPr>
            <a:r>
              <a:rPr lang="fr-FR" sz="1700" dirty="0">
                <a:solidFill>
                  <a:srgbClr val="4DB2BB"/>
                </a:solidFill>
                <a:latin typeface="Montserrat" panose="00000500000000000000" pitchFamily="2" charset="0"/>
              </a:rPr>
              <a:t>Caractéristiques non informatives : </a:t>
            </a:r>
            <a:r>
              <a:rPr lang="fr-FR" sz="1700" dirty="0">
                <a:solidFill>
                  <a:srgbClr val="4D4D4D"/>
                </a:solidFill>
                <a:latin typeface="Montserrat" panose="00000500000000000000" pitchFamily="2" charset="0"/>
              </a:rPr>
              <a:t>Si, en revanche, nous décidons de simplifier excessivement notre approche en extrayant seulement quelques caractéristiques basiques, comme la longueur et la largeur de l'image ainsi que la couleur du pixel aux quatre coins de l'image, nous obtiendrons une représentation trop pauvre de l'image. Avec si peu d'informations, il serait impossible pour des algorithmes comme les SVM de bien comprendre et de classifier les images. Par exemple, deux images de dimensions identiques et ayant des couleurs similaires aux coins pourraient représenter des objets complètement différents.</a:t>
            </a:r>
            <a:endParaRPr lang="fr-FR" sz="1700" dirty="0">
              <a:solidFill>
                <a:schemeClr val="accent4">
                  <a:lumMod val="50000"/>
                </a:schemeClr>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Extraction de caractéristiques d’une image</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BD5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Image 8">
            <a:extLst>
              <a:ext uri="{FF2B5EF4-FFF2-40B4-BE49-F238E27FC236}">
                <a16:creationId xmlns:a16="http://schemas.microsoft.com/office/drawing/2014/main" id="{06B12BF3-3D10-6576-7B9C-558B531AF7C2}"/>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909689" y="1818153"/>
            <a:ext cx="3816624" cy="5039847"/>
          </a:xfrm>
          <a:prstGeom prst="rect">
            <a:avLst/>
          </a:prstGeom>
        </p:spPr>
      </p:pic>
    </p:spTree>
    <p:extLst>
      <p:ext uri="{BB962C8B-B14F-4D97-AF65-F5344CB8AC3E}">
        <p14:creationId xmlns:p14="http://schemas.microsoft.com/office/powerpoint/2010/main" val="1917747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6EC3F5-C1E0-01FA-4958-46462464DEFB}"/>
              </a:ext>
            </a:extLst>
          </p:cNvPr>
          <p:cNvSpPr/>
          <p:nvPr/>
        </p:nvSpPr>
        <p:spPr>
          <a:xfrm>
            <a:off x="465687" y="1818153"/>
            <a:ext cx="6902522" cy="12253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688576"/>
            <a:ext cx="5907386" cy="584775"/>
          </a:xfrm>
          <a:prstGeom prst="rect">
            <a:avLst/>
          </a:prstGeom>
          <a:noFill/>
        </p:spPr>
        <p:txBody>
          <a:bodyPr wrap="none" rtlCol="0">
            <a:spAutoFit/>
          </a:bodyPr>
          <a:lstStyle/>
          <a:p>
            <a:r>
              <a:rPr lang="fr-FR" sz="3200" b="1" dirty="0">
                <a:solidFill>
                  <a:srgbClr val="BD504B"/>
                </a:solidFill>
                <a:latin typeface="Montserrat" panose="00000500000000000000" pitchFamily="2" charset="0"/>
              </a:rPr>
              <a:t>La reconnaissance d’image</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65687" y="1795670"/>
            <a:ext cx="6902522" cy="1225335"/>
          </a:xfrm>
          <a:prstGeom prst="rect">
            <a:avLst/>
          </a:prstGeom>
          <a:noFill/>
        </p:spPr>
        <p:txBody>
          <a:bodyPr wrap="square" rtlCol="0">
            <a:spAutoFit/>
          </a:bodyPr>
          <a:lstStyle/>
          <a:p>
            <a:pPr algn="just">
              <a:lnSpc>
                <a:spcPct val="150000"/>
              </a:lnSpc>
            </a:pPr>
            <a:r>
              <a:rPr lang="fr-FR" sz="1700" dirty="0">
                <a:solidFill>
                  <a:srgbClr val="4C51BC"/>
                </a:solidFill>
                <a:latin typeface="Montserrat" panose="00000500000000000000" pitchFamily="2" charset="0"/>
              </a:rPr>
              <a:t>Besoin d'Approches Sophistiquées: </a:t>
            </a:r>
            <a:r>
              <a:rPr lang="fr-FR" sz="1700" dirty="0">
                <a:solidFill>
                  <a:srgbClr val="4D4D4D"/>
                </a:solidFill>
                <a:latin typeface="Montserrat" panose="00000500000000000000" pitchFamily="2" charset="0"/>
              </a:rPr>
              <a:t>Pour surmonter ces limitations, il est essentiel d'extraire des caractéristiques plus pertinentes et structurées.</a:t>
            </a:r>
            <a:endParaRPr lang="fr-FR" sz="1700" dirty="0">
              <a:solidFill>
                <a:schemeClr val="accent4">
                  <a:lumMod val="50000"/>
                </a:schemeClr>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Extraction de caractéristiques d’une image</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BD5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Image 8">
            <a:extLst>
              <a:ext uri="{FF2B5EF4-FFF2-40B4-BE49-F238E27FC236}">
                <a16:creationId xmlns:a16="http://schemas.microsoft.com/office/drawing/2014/main" id="{06B12BF3-3D10-6576-7B9C-558B531AF7C2}"/>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artisticMarker/>
                    </a14:imgEffect>
                    <a14:imgEffect>
                      <a14:colorTemperature colorTemp="11200"/>
                    </a14:imgEffect>
                  </a14:imgLayer>
                </a14:imgProps>
              </a:ext>
              <a:ext uri="{28A0092B-C50C-407E-A947-70E740481C1C}">
                <a14:useLocalDpi xmlns:a14="http://schemas.microsoft.com/office/drawing/2010/main" val="0"/>
              </a:ext>
            </a:extLst>
          </a:blip>
          <a:srcRect b="75687"/>
          <a:stretch/>
        </p:blipFill>
        <p:spPr>
          <a:xfrm>
            <a:off x="7909689" y="1818154"/>
            <a:ext cx="3816624" cy="1225336"/>
          </a:xfrm>
          <a:prstGeom prst="rect">
            <a:avLst/>
          </a:prstGeom>
        </p:spPr>
      </p:pic>
      <p:sp>
        <p:nvSpPr>
          <p:cNvPr id="10" name="Rectangle : coins arrondis 9">
            <a:extLst>
              <a:ext uri="{FF2B5EF4-FFF2-40B4-BE49-F238E27FC236}">
                <a16:creationId xmlns:a16="http://schemas.microsoft.com/office/drawing/2014/main" id="{381FFA01-334A-E2D1-6450-003D85280713}"/>
              </a:ext>
            </a:extLst>
          </p:cNvPr>
          <p:cNvSpPr/>
          <p:nvPr/>
        </p:nvSpPr>
        <p:spPr>
          <a:xfrm>
            <a:off x="2527274" y="3994097"/>
            <a:ext cx="7792384" cy="1225335"/>
          </a:xfrm>
          <a:prstGeom prst="roundRect">
            <a:avLst>
              <a:gd name="adj" fmla="val 35528"/>
            </a:avLst>
          </a:prstGeom>
          <a:solidFill>
            <a:schemeClr val="accent1">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6">
            <a:extLst>
              <a:ext uri="{FF2B5EF4-FFF2-40B4-BE49-F238E27FC236}">
                <a16:creationId xmlns:a16="http://schemas.microsoft.com/office/drawing/2014/main" id="{8C8659F1-6399-0381-1847-CACFAEF31CE6}"/>
              </a:ext>
            </a:extLst>
          </p:cNvPr>
          <p:cNvSpPr txBox="1"/>
          <p:nvPr/>
        </p:nvSpPr>
        <p:spPr>
          <a:xfrm>
            <a:off x="2848821" y="4124965"/>
            <a:ext cx="8596251" cy="963597"/>
          </a:xfrm>
          <a:prstGeom prst="rect">
            <a:avLst/>
          </a:prstGeom>
          <a:noFill/>
        </p:spPr>
        <p:txBody>
          <a:bodyPr wrap="square" rtlCol="0">
            <a:spAutoFit/>
          </a:bodyPr>
          <a:lstStyle/>
          <a:p>
            <a:pPr>
              <a:lnSpc>
                <a:spcPct val="150000"/>
              </a:lnSpc>
            </a:pPr>
            <a:r>
              <a:rPr lang="fr-FR" sz="2000" dirty="0">
                <a:solidFill>
                  <a:schemeClr val="accent2">
                    <a:lumMod val="40000"/>
                    <a:lumOff val="60000"/>
                  </a:schemeClr>
                </a:solidFill>
                <a:latin typeface="Montserrat" panose="00000500000000000000" pitchFamily="2" charset="0"/>
              </a:rPr>
              <a:t>Une approche efficace consiste à utiliser des réseaux de neurones convolutifs pré entrainé tels que VGG16.</a:t>
            </a:r>
          </a:p>
        </p:txBody>
      </p:sp>
      <p:pic>
        <p:nvPicPr>
          <p:cNvPr id="13" name="Image 12">
            <a:extLst>
              <a:ext uri="{FF2B5EF4-FFF2-40B4-BE49-F238E27FC236}">
                <a16:creationId xmlns:a16="http://schemas.microsoft.com/office/drawing/2014/main" id="{8E664011-EB90-F563-4B21-787B922B449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49" b="89933" l="5579" r="52237">
                        <a14:foregroundMark x1="50368" y1="30083" x2="50763" y2="31228"/>
                        <a14:foregroundMark x1="52237" y1="31228" x2="52237" y2="31228"/>
                        <a14:foregroundMark x1="50000" y1="31228" x2="50000" y2="31228"/>
                        <a14:foregroundMark x1="15763" y1="23332" x2="9711" y2="50020"/>
                        <a14:foregroundMark x1="9711" y1="50020" x2="21553" y2="72641"/>
                        <a14:foregroundMark x1="21553" y1="72641" x2="40763" y2="79353"/>
                        <a14:foregroundMark x1="40763" y1="79353" x2="48658" y2="52665"/>
                        <a14:foregroundMark x1="48658" y1="52665" x2="51421" y2="26135"/>
                        <a14:foregroundMark x1="51421" y1="26135" x2="33421" y2="19187"/>
                        <a14:foregroundMark x1="33421" y1="19187" x2="15763" y2="23648"/>
                      </a14:backgroundRemoval>
                    </a14:imgEffect>
                  </a14:imgLayer>
                </a14:imgProps>
              </a:ext>
              <a:ext uri="{28A0092B-C50C-407E-A947-70E740481C1C}">
                <a14:useLocalDpi xmlns:a14="http://schemas.microsoft.com/office/drawing/2010/main" val="0"/>
              </a:ext>
            </a:extLst>
          </a:blip>
          <a:srcRect r="44122"/>
          <a:stretch/>
        </p:blipFill>
        <p:spPr>
          <a:xfrm>
            <a:off x="254070" y="3197298"/>
            <a:ext cx="2433977" cy="2903553"/>
          </a:xfrm>
          <a:prstGeom prst="rect">
            <a:avLst/>
          </a:prstGeom>
          <a:effectLst>
            <a:softEdge rad="63500"/>
          </a:effectLst>
        </p:spPr>
      </p:pic>
    </p:spTree>
    <p:extLst>
      <p:ext uri="{BB962C8B-B14F-4D97-AF65-F5344CB8AC3E}">
        <p14:creationId xmlns:p14="http://schemas.microsoft.com/office/powerpoint/2010/main" val="4145637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20FAF89-0B9F-04D3-9818-DBE1254C8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341" y="1509488"/>
            <a:ext cx="5560778" cy="5348512"/>
          </a:xfrm>
          <a:prstGeom prst="rect">
            <a:avLst/>
          </a:prstGeom>
        </p:spPr>
      </p:pic>
      <p:sp>
        <p:nvSpPr>
          <p:cNvPr id="8" name="Rectangle 7">
            <a:extLst>
              <a:ext uri="{FF2B5EF4-FFF2-40B4-BE49-F238E27FC236}">
                <a16:creationId xmlns:a16="http://schemas.microsoft.com/office/drawing/2014/main" id="{846EC3F5-C1E0-01FA-4958-46462464DEFB}"/>
              </a:ext>
            </a:extLst>
          </p:cNvPr>
          <p:cNvSpPr/>
          <p:nvPr/>
        </p:nvSpPr>
        <p:spPr>
          <a:xfrm>
            <a:off x="0" y="2328890"/>
            <a:ext cx="6517341" cy="4405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752667"/>
            <a:ext cx="5907386" cy="584775"/>
          </a:xfrm>
          <a:prstGeom prst="rect">
            <a:avLst/>
          </a:prstGeom>
          <a:noFill/>
        </p:spPr>
        <p:txBody>
          <a:bodyPr wrap="none" rtlCol="0">
            <a:spAutoFit/>
          </a:bodyPr>
          <a:lstStyle/>
          <a:p>
            <a:r>
              <a:rPr lang="fr-FR" sz="3200" b="1" dirty="0">
                <a:solidFill>
                  <a:srgbClr val="BD504B"/>
                </a:solidFill>
                <a:latin typeface="Montserrat" panose="00000500000000000000" pitchFamily="2" charset="0"/>
              </a:rPr>
              <a:t>La reconnaissance d’image</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65687" y="1509488"/>
            <a:ext cx="10623655" cy="1444050"/>
          </a:xfrm>
          <a:prstGeom prst="rect">
            <a:avLst/>
          </a:prstGeom>
          <a:noFill/>
        </p:spPr>
        <p:txBody>
          <a:bodyPr wrap="square" rtlCol="0">
            <a:spAutoFit/>
          </a:bodyPr>
          <a:lstStyle/>
          <a:p>
            <a:pPr algn="just">
              <a:lnSpc>
                <a:spcPct val="150000"/>
              </a:lnSpc>
            </a:pPr>
            <a:r>
              <a:rPr lang="fr-FR" sz="3200" dirty="0">
                <a:solidFill>
                  <a:srgbClr val="4D4D4D"/>
                </a:solidFill>
                <a:latin typeface="Montserrat" panose="00000500000000000000" pitchFamily="2" charset="0"/>
              </a:rPr>
              <a:t>Comment Fonctionne VGG16 </a:t>
            </a:r>
            <a:r>
              <a:rPr lang="fr-FR" sz="6600" dirty="0">
                <a:solidFill>
                  <a:srgbClr val="BD504B"/>
                </a:solidFill>
                <a:latin typeface="Montserrat" panose="00000500000000000000" pitchFamily="2" charset="0"/>
              </a:rPr>
              <a:t>?</a:t>
            </a:r>
            <a:endParaRPr lang="fr-FR" sz="1700" dirty="0">
              <a:solidFill>
                <a:srgbClr val="BD504B"/>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7075558"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VGG16 : Un Modèle Puissant pour l'Extraction de Caractéristiques</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BD5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758037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6EC3F5-C1E0-01FA-4958-46462464DEFB}"/>
              </a:ext>
            </a:extLst>
          </p:cNvPr>
          <p:cNvSpPr/>
          <p:nvPr/>
        </p:nvSpPr>
        <p:spPr>
          <a:xfrm>
            <a:off x="0" y="2328890"/>
            <a:ext cx="6517341" cy="4405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752667"/>
            <a:ext cx="5907386" cy="584775"/>
          </a:xfrm>
          <a:prstGeom prst="rect">
            <a:avLst/>
          </a:prstGeom>
          <a:noFill/>
        </p:spPr>
        <p:txBody>
          <a:bodyPr wrap="none" rtlCol="0">
            <a:spAutoFit/>
          </a:bodyPr>
          <a:lstStyle/>
          <a:p>
            <a:r>
              <a:rPr lang="fr-FR" sz="3200" b="1" dirty="0">
                <a:solidFill>
                  <a:srgbClr val="BD504B"/>
                </a:solidFill>
                <a:latin typeface="Montserrat" panose="00000500000000000000" pitchFamily="2" charset="0"/>
              </a:rPr>
              <a:t>La reconnaissance d’image</a:t>
            </a:r>
          </a:p>
        </p:txBody>
      </p:sp>
      <p:sp>
        <p:nvSpPr>
          <p:cNvPr id="20" name="Rectangle 19">
            <a:extLst>
              <a:ext uri="{FF2B5EF4-FFF2-40B4-BE49-F238E27FC236}">
                <a16:creationId xmlns:a16="http://schemas.microsoft.com/office/drawing/2014/main" id="{B81EC72A-C976-24A7-CFE4-2EDCAE548204}"/>
              </a:ext>
            </a:extLst>
          </p:cNvPr>
          <p:cNvSpPr/>
          <p:nvPr/>
        </p:nvSpPr>
        <p:spPr>
          <a:xfrm>
            <a:off x="1" y="3013960"/>
            <a:ext cx="12192000" cy="384403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65687" y="1509488"/>
            <a:ext cx="10623655" cy="1444050"/>
          </a:xfrm>
          <a:prstGeom prst="rect">
            <a:avLst/>
          </a:prstGeom>
          <a:noFill/>
        </p:spPr>
        <p:txBody>
          <a:bodyPr wrap="square" rtlCol="0">
            <a:spAutoFit/>
          </a:bodyPr>
          <a:lstStyle/>
          <a:p>
            <a:pPr algn="just">
              <a:lnSpc>
                <a:spcPct val="150000"/>
              </a:lnSpc>
            </a:pPr>
            <a:r>
              <a:rPr lang="fr-FR" sz="3200" dirty="0">
                <a:solidFill>
                  <a:srgbClr val="4D4D4D"/>
                </a:solidFill>
                <a:latin typeface="Montserrat" panose="00000500000000000000" pitchFamily="2" charset="0"/>
              </a:rPr>
              <a:t>Comment Fonctionne VGG16 </a:t>
            </a:r>
            <a:r>
              <a:rPr lang="fr-FR" sz="6600" dirty="0">
                <a:solidFill>
                  <a:srgbClr val="BD504B"/>
                </a:solidFill>
                <a:latin typeface="Montserrat" panose="00000500000000000000" pitchFamily="2" charset="0"/>
              </a:rPr>
              <a:t>?</a:t>
            </a:r>
            <a:endParaRPr lang="fr-FR" sz="1700" dirty="0">
              <a:solidFill>
                <a:srgbClr val="BD504B"/>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7075558"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VGG16 : Un Modèle Puissant pour l'Extraction de Caractéristiques</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BD5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6">
            <a:extLst>
              <a:ext uri="{FF2B5EF4-FFF2-40B4-BE49-F238E27FC236}">
                <a16:creationId xmlns:a16="http://schemas.microsoft.com/office/drawing/2014/main" id="{1FF5F01F-2E57-BCAB-DCF5-703965521043}"/>
              </a:ext>
            </a:extLst>
          </p:cNvPr>
          <p:cNvSpPr txBox="1"/>
          <p:nvPr/>
        </p:nvSpPr>
        <p:spPr>
          <a:xfrm>
            <a:off x="130629" y="2951967"/>
            <a:ext cx="11424400" cy="3271921"/>
          </a:xfrm>
          <a:prstGeom prst="rect">
            <a:avLst/>
          </a:prstGeom>
          <a:noFill/>
        </p:spPr>
        <p:txBody>
          <a:bodyPr wrap="square" rtlCol="0">
            <a:spAutoFit/>
          </a:bodyPr>
          <a:lstStyle/>
          <a:p>
            <a:pPr algn="just">
              <a:lnSpc>
                <a:spcPct val="150000"/>
              </a:lnSpc>
            </a:pPr>
            <a:r>
              <a:rPr lang="fr-FR" sz="2000" b="1" dirty="0">
                <a:solidFill>
                  <a:schemeClr val="bg2">
                    <a:lumMod val="10000"/>
                  </a:schemeClr>
                </a:solidFill>
                <a:latin typeface="Montserrat" panose="00000500000000000000" pitchFamily="2" charset="0"/>
              </a:rPr>
              <a:t>Vaste sujet ! </a:t>
            </a:r>
            <a:r>
              <a:rPr lang="fr-FR" sz="2000" dirty="0">
                <a:solidFill>
                  <a:schemeClr val="bg2">
                    <a:lumMod val="10000"/>
                  </a:schemeClr>
                </a:solidFill>
                <a:latin typeface="Montserrat" panose="00000500000000000000" pitchFamily="2" charset="0"/>
              </a:rPr>
              <a:t>Retenons juste que c’est un algorithme pré-entraîné sur des millions d’images annotées, capable de faire de la reconnaissance d’images en plus de l’extraction de caractéristiques. Il applique plusieurs filtres à notre image matricielle pour extraire des caractéristiques. les premières couches détectent des motifs simples comme les bords et les textures, tandis que les couches plus profondes capturent des caractéristiques plus complexes telles que des formes et des objets. Ces caractéristiques extraites sont ensuite utilisées pour classer l’image.</a:t>
            </a:r>
          </a:p>
        </p:txBody>
      </p:sp>
    </p:spTree>
    <p:extLst>
      <p:ext uri="{BB962C8B-B14F-4D97-AF65-F5344CB8AC3E}">
        <p14:creationId xmlns:p14="http://schemas.microsoft.com/office/powerpoint/2010/main" val="649054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6EC3F5-C1E0-01FA-4958-46462464DEFB}"/>
              </a:ext>
            </a:extLst>
          </p:cNvPr>
          <p:cNvSpPr/>
          <p:nvPr/>
        </p:nvSpPr>
        <p:spPr>
          <a:xfrm>
            <a:off x="0" y="1773957"/>
            <a:ext cx="6517341" cy="4405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752667"/>
            <a:ext cx="5907386" cy="584775"/>
          </a:xfrm>
          <a:prstGeom prst="rect">
            <a:avLst/>
          </a:prstGeom>
          <a:noFill/>
        </p:spPr>
        <p:txBody>
          <a:bodyPr wrap="none" rtlCol="0">
            <a:spAutoFit/>
          </a:bodyPr>
          <a:lstStyle/>
          <a:p>
            <a:r>
              <a:rPr lang="fr-FR" sz="3200" b="1" dirty="0">
                <a:solidFill>
                  <a:srgbClr val="BD504B"/>
                </a:solidFill>
                <a:latin typeface="Montserrat" panose="00000500000000000000" pitchFamily="2" charset="0"/>
              </a:rPr>
              <a:t>La reconnaissance d’image</a:t>
            </a:r>
          </a:p>
        </p:txBody>
      </p:sp>
      <p:sp>
        <p:nvSpPr>
          <p:cNvPr id="20" name="Rectangle 19">
            <a:extLst>
              <a:ext uri="{FF2B5EF4-FFF2-40B4-BE49-F238E27FC236}">
                <a16:creationId xmlns:a16="http://schemas.microsoft.com/office/drawing/2014/main" id="{B81EC72A-C976-24A7-CFE4-2EDCAE548204}"/>
              </a:ext>
            </a:extLst>
          </p:cNvPr>
          <p:cNvSpPr/>
          <p:nvPr/>
        </p:nvSpPr>
        <p:spPr>
          <a:xfrm>
            <a:off x="0" y="3247292"/>
            <a:ext cx="12192000" cy="3610708"/>
          </a:xfrm>
          <a:prstGeom prst="rect">
            <a:avLst/>
          </a:prstGeom>
          <a:solidFill>
            <a:srgbClr val="4DB2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65687" y="954555"/>
            <a:ext cx="10623655" cy="1444050"/>
          </a:xfrm>
          <a:prstGeom prst="rect">
            <a:avLst/>
          </a:prstGeom>
          <a:noFill/>
        </p:spPr>
        <p:txBody>
          <a:bodyPr wrap="square" rtlCol="0">
            <a:spAutoFit/>
          </a:bodyPr>
          <a:lstStyle/>
          <a:p>
            <a:pPr algn="just">
              <a:lnSpc>
                <a:spcPct val="150000"/>
              </a:lnSpc>
            </a:pPr>
            <a:r>
              <a:rPr lang="fr-FR" sz="3200" dirty="0">
                <a:solidFill>
                  <a:srgbClr val="4D4D4D"/>
                </a:solidFill>
                <a:latin typeface="Montserrat" panose="00000500000000000000" pitchFamily="2" charset="0"/>
              </a:rPr>
              <a:t>Comment Fonctionne VGG16 </a:t>
            </a:r>
            <a:r>
              <a:rPr lang="fr-FR" sz="6600" dirty="0">
                <a:solidFill>
                  <a:srgbClr val="BD504B"/>
                </a:solidFill>
                <a:latin typeface="Montserrat" panose="00000500000000000000" pitchFamily="2" charset="0"/>
              </a:rPr>
              <a:t>?</a:t>
            </a:r>
            <a:endParaRPr lang="fr-FR" sz="1700" dirty="0">
              <a:solidFill>
                <a:srgbClr val="BD504B"/>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7075558"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VGG16 : Un Modèle Puissant pour l'Extraction de Caractéristiques</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BD5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6">
            <a:extLst>
              <a:ext uri="{FF2B5EF4-FFF2-40B4-BE49-F238E27FC236}">
                <a16:creationId xmlns:a16="http://schemas.microsoft.com/office/drawing/2014/main" id="{1FF5F01F-2E57-BCAB-DCF5-703965521043}"/>
              </a:ext>
            </a:extLst>
          </p:cNvPr>
          <p:cNvSpPr txBox="1"/>
          <p:nvPr/>
        </p:nvSpPr>
        <p:spPr>
          <a:xfrm>
            <a:off x="65314" y="2304451"/>
            <a:ext cx="11424400" cy="4200509"/>
          </a:xfrm>
          <a:prstGeom prst="rect">
            <a:avLst/>
          </a:prstGeom>
          <a:noFill/>
        </p:spPr>
        <p:txBody>
          <a:bodyPr wrap="square" rtlCol="0">
            <a:spAutoFit/>
          </a:bodyPr>
          <a:lstStyle/>
          <a:p>
            <a:pPr algn="just">
              <a:lnSpc>
                <a:spcPct val="150000"/>
              </a:lnSpc>
            </a:pPr>
            <a:r>
              <a:rPr lang="fr-FR" dirty="0">
                <a:latin typeface="Montserrat" panose="02000505000000020004" pitchFamily="2" charset="0"/>
              </a:rPr>
              <a:t>Le point focal de VGG16 repose sur l'application de différents filtres à la matrice image ainsi que sur le principe du transfert </a:t>
            </a:r>
            <a:r>
              <a:rPr lang="fr-FR" dirty="0" err="1">
                <a:latin typeface="Montserrat" panose="02000505000000020004" pitchFamily="2" charset="0"/>
              </a:rPr>
              <a:t>learning</a:t>
            </a:r>
            <a:r>
              <a:rPr lang="fr-FR" dirty="0">
                <a:latin typeface="Montserrat" panose="02000505000000020004" pitchFamily="2" charset="0"/>
              </a:rPr>
              <a:t>. </a:t>
            </a:r>
          </a:p>
          <a:p>
            <a:pPr algn="just">
              <a:lnSpc>
                <a:spcPct val="150000"/>
              </a:lnSpc>
            </a:pPr>
            <a:r>
              <a:rPr lang="fr-FR" dirty="0">
                <a:solidFill>
                  <a:schemeClr val="bg2"/>
                </a:solidFill>
                <a:latin typeface="Montserrat" panose="02000505000000020004" pitchFamily="2" charset="0"/>
              </a:rPr>
              <a:t>Un filtre (ou noyau) est une petite matrice de nombres, par exemple une matrice 3x3, utilisée pour détecter des motifs spécifiques dans l'image. Lorsqu'on applique ce filtre à une image de taille 224x224 pixels, il se déplace sur l'image en effectuant une opération de convolution : les valeurs du filtre sont multipliées par les valeurs des pixels sous le filtre, puis additionnées pour produire une nouvelle valeur. Cette valeur est ensuite placée dans une carte de caractéristiques, qui met en évidence les motifs détectés, comme des bords ou des textures. En utilisant plusieurs filtres, VGG16 peut extraire différentes sortes de caractéristiques de l'image, comme des formes et des objets, qui sont ensuite utilisées pour comprendre et classifier l'image.</a:t>
            </a:r>
          </a:p>
        </p:txBody>
      </p:sp>
    </p:spTree>
    <p:extLst>
      <p:ext uri="{BB962C8B-B14F-4D97-AF65-F5344CB8AC3E}">
        <p14:creationId xmlns:p14="http://schemas.microsoft.com/office/powerpoint/2010/main" val="276088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24">
            <a:extLst>
              <a:ext uri="{FF2B5EF4-FFF2-40B4-BE49-F238E27FC236}">
                <a16:creationId xmlns:a16="http://schemas.microsoft.com/office/drawing/2014/main" id="{83331DFC-4504-C530-0694-F231448F9908}"/>
              </a:ext>
            </a:extLst>
          </p:cNvPr>
          <p:cNvSpPr txBox="1"/>
          <p:nvPr/>
        </p:nvSpPr>
        <p:spPr>
          <a:xfrm>
            <a:off x="4329442" y="270916"/>
            <a:ext cx="5761514" cy="830997"/>
          </a:xfrm>
          <a:prstGeom prst="rect">
            <a:avLst/>
          </a:prstGeom>
          <a:noFill/>
          <a:ln>
            <a:noFill/>
          </a:ln>
        </p:spPr>
        <p:txBody>
          <a:bodyPr vert="horz" wrap="none" rtlCol="0">
            <a:spAutoFit/>
          </a:bodyPr>
          <a:lstStyle/>
          <a:p>
            <a:r>
              <a:rPr lang="en-US" sz="4800" b="1" dirty="0">
                <a:ln w="3175">
                  <a:noFill/>
                </a:ln>
                <a:solidFill>
                  <a:schemeClr val="accent5"/>
                </a:solidFill>
                <a:latin typeface="Montserrat" panose="00000500000000000000" pitchFamily="2" charset="0"/>
              </a:rPr>
              <a:t>Table des matière</a:t>
            </a:r>
            <a:endParaRPr lang="en-ID" sz="4800" b="1" dirty="0">
              <a:ln w="3175">
                <a:noFill/>
              </a:ln>
              <a:solidFill>
                <a:schemeClr val="accent5"/>
              </a:solidFill>
              <a:latin typeface="Montserrat" panose="00000500000000000000" pitchFamily="2" charset="0"/>
            </a:endParaRPr>
          </a:p>
        </p:txBody>
      </p:sp>
      <p:grpSp>
        <p:nvGrpSpPr>
          <p:cNvPr id="55" name="Group 57">
            <a:extLst>
              <a:ext uri="{FF2B5EF4-FFF2-40B4-BE49-F238E27FC236}">
                <a16:creationId xmlns:a16="http://schemas.microsoft.com/office/drawing/2014/main" id="{133FA073-7CC2-CDDB-0E40-9E39F628A6B6}"/>
              </a:ext>
            </a:extLst>
          </p:cNvPr>
          <p:cNvGrpSpPr/>
          <p:nvPr/>
        </p:nvGrpSpPr>
        <p:grpSpPr>
          <a:xfrm>
            <a:off x="4329442" y="3371929"/>
            <a:ext cx="7588999" cy="1311581"/>
            <a:chOff x="4329442" y="3371931"/>
            <a:chExt cx="7588999" cy="1311581"/>
          </a:xfrm>
        </p:grpSpPr>
        <p:sp>
          <p:nvSpPr>
            <p:cNvPr id="56" name="Rectangle 55">
              <a:extLst>
                <a:ext uri="{FF2B5EF4-FFF2-40B4-BE49-F238E27FC236}">
                  <a16:creationId xmlns:a16="http://schemas.microsoft.com/office/drawing/2014/main" id="{7871B6C6-02E3-7655-F79C-7E1FC5C65828}"/>
                </a:ext>
              </a:extLst>
            </p:cNvPr>
            <p:cNvSpPr/>
            <p:nvPr/>
          </p:nvSpPr>
          <p:spPr>
            <a:xfrm>
              <a:off x="5003610" y="3371931"/>
              <a:ext cx="6550070" cy="13115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Block Arc 15">
              <a:extLst>
                <a:ext uri="{FF2B5EF4-FFF2-40B4-BE49-F238E27FC236}">
                  <a16:creationId xmlns:a16="http://schemas.microsoft.com/office/drawing/2014/main" id="{932B4E50-3F18-F23D-89AA-1A241935ACB5}"/>
                </a:ext>
              </a:extLst>
            </p:cNvPr>
            <p:cNvSpPr/>
            <p:nvPr/>
          </p:nvSpPr>
          <p:spPr>
            <a:xfrm>
              <a:off x="4329442" y="3371931"/>
              <a:ext cx="1311581" cy="1311581"/>
            </a:xfrm>
            <a:prstGeom prst="blockArc">
              <a:avLst>
                <a:gd name="adj1" fmla="val 5291602"/>
                <a:gd name="adj2" fmla="val 16294709"/>
                <a:gd name="adj3" fmla="val 5675"/>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8" name="Rectangle 57">
              <a:extLst>
                <a:ext uri="{FF2B5EF4-FFF2-40B4-BE49-F238E27FC236}">
                  <a16:creationId xmlns:a16="http://schemas.microsoft.com/office/drawing/2014/main" id="{A1D4350C-71D2-ED2D-DA1F-07D681D221EE}"/>
                </a:ext>
              </a:extLst>
            </p:cNvPr>
            <p:cNvSpPr/>
            <p:nvPr/>
          </p:nvSpPr>
          <p:spPr>
            <a:xfrm>
              <a:off x="11711796" y="3371931"/>
              <a:ext cx="206645" cy="131158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TextBox 37">
              <a:extLst>
                <a:ext uri="{FF2B5EF4-FFF2-40B4-BE49-F238E27FC236}">
                  <a16:creationId xmlns:a16="http://schemas.microsoft.com/office/drawing/2014/main" id="{15FAB91A-90C4-FE76-93D1-E7CF5399EFF5}"/>
                </a:ext>
              </a:extLst>
            </p:cNvPr>
            <p:cNvSpPr txBox="1"/>
            <p:nvPr/>
          </p:nvSpPr>
          <p:spPr>
            <a:xfrm>
              <a:off x="5429229" y="3398123"/>
              <a:ext cx="6035306" cy="440505"/>
            </a:xfrm>
            <a:prstGeom prst="rect">
              <a:avLst/>
            </a:prstGeom>
            <a:noFill/>
          </p:spPr>
          <p:txBody>
            <a:bodyPr wrap="square" rtlCol="0">
              <a:spAutoFit/>
            </a:bodyPr>
            <a:lstStyle/>
            <a:p>
              <a:pPr>
                <a:lnSpc>
                  <a:spcPct val="150000"/>
                </a:lnSpc>
              </a:pPr>
              <a:r>
                <a:rPr lang="fr-FR" sz="1700" b="1" dirty="0">
                  <a:solidFill>
                    <a:schemeClr val="accent5">
                      <a:lumMod val="75000"/>
                    </a:schemeClr>
                  </a:solidFill>
                  <a:latin typeface="Montserrat" panose="00000500000000000000" pitchFamily="2" charset="0"/>
                </a:rPr>
                <a:t>Problème de classification et présentation de SVM</a:t>
              </a:r>
            </a:p>
          </p:txBody>
        </p:sp>
        <p:sp>
          <p:nvSpPr>
            <p:cNvPr id="61" name="Oval 16">
              <a:extLst>
                <a:ext uri="{FF2B5EF4-FFF2-40B4-BE49-F238E27FC236}">
                  <a16:creationId xmlns:a16="http://schemas.microsoft.com/office/drawing/2014/main" id="{746205C9-1C0C-E905-3C11-7F9E98C860CE}"/>
                </a:ext>
              </a:extLst>
            </p:cNvPr>
            <p:cNvSpPr/>
            <p:nvPr/>
          </p:nvSpPr>
          <p:spPr>
            <a:xfrm>
              <a:off x="4524312" y="3548423"/>
              <a:ext cx="958595" cy="958595"/>
            </a:xfrm>
            <a:prstGeom prst="ellips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45" name="Group 58">
            <a:extLst>
              <a:ext uri="{FF2B5EF4-FFF2-40B4-BE49-F238E27FC236}">
                <a16:creationId xmlns:a16="http://schemas.microsoft.com/office/drawing/2014/main" id="{F93E1647-1D15-5F68-3FAC-06BDE4EF11E5}"/>
              </a:ext>
            </a:extLst>
          </p:cNvPr>
          <p:cNvGrpSpPr/>
          <p:nvPr/>
        </p:nvGrpSpPr>
        <p:grpSpPr>
          <a:xfrm>
            <a:off x="4329442" y="3688633"/>
            <a:ext cx="7588999" cy="2482952"/>
            <a:chOff x="4329442" y="3688633"/>
            <a:chExt cx="7588999" cy="2482952"/>
          </a:xfrm>
        </p:grpSpPr>
        <p:sp>
          <p:nvSpPr>
            <p:cNvPr id="46" name="Rectangle 45">
              <a:extLst>
                <a:ext uri="{FF2B5EF4-FFF2-40B4-BE49-F238E27FC236}">
                  <a16:creationId xmlns:a16="http://schemas.microsoft.com/office/drawing/2014/main" id="{EB696082-C68D-1827-9B40-985891BDD1D6}"/>
                </a:ext>
              </a:extLst>
            </p:cNvPr>
            <p:cNvSpPr/>
            <p:nvPr/>
          </p:nvSpPr>
          <p:spPr>
            <a:xfrm>
              <a:off x="5003610" y="4860004"/>
              <a:ext cx="6550070" cy="13115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7" name="Block Arc 19">
              <a:extLst>
                <a:ext uri="{FF2B5EF4-FFF2-40B4-BE49-F238E27FC236}">
                  <a16:creationId xmlns:a16="http://schemas.microsoft.com/office/drawing/2014/main" id="{E75AF776-E4C0-2568-2095-64474EA162FC}"/>
                </a:ext>
              </a:extLst>
            </p:cNvPr>
            <p:cNvSpPr/>
            <p:nvPr/>
          </p:nvSpPr>
          <p:spPr>
            <a:xfrm>
              <a:off x="4329442" y="4860004"/>
              <a:ext cx="1311581" cy="1311581"/>
            </a:xfrm>
            <a:prstGeom prst="blockArc">
              <a:avLst>
                <a:gd name="adj1" fmla="val 5291602"/>
                <a:gd name="adj2" fmla="val 16294709"/>
                <a:gd name="adj3" fmla="val 5675"/>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48" name="Rectangle 47">
              <a:extLst>
                <a:ext uri="{FF2B5EF4-FFF2-40B4-BE49-F238E27FC236}">
                  <a16:creationId xmlns:a16="http://schemas.microsoft.com/office/drawing/2014/main" id="{27954209-F9EA-D50F-78C9-F05D21B74BCE}"/>
                </a:ext>
              </a:extLst>
            </p:cNvPr>
            <p:cNvSpPr/>
            <p:nvPr/>
          </p:nvSpPr>
          <p:spPr>
            <a:xfrm>
              <a:off x="11711796" y="4860004"/>
              <a:ext cx="206645" cy="131158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TextBox 40">
              <a:extLst>
                <a:ext uri="{FF2B5EF4-FFF2-40B4-BE49-F238E27FC236}">
                  <a16:creationId xmlns:a16="http://schemas.microsoft.com/office/drawing/2014/main" id="{9B6CB4D3-4295-2431-1FCB-F3DFB587D09C}"/>
                </a:ext>
              </a:extLst>
            </p:cNvPr>
            <p:cNvSpPr txBox="1"/>
            <p:nvPr/>
          </p:nvSpPr>
          <p:spPr>
            <a:xfrm>
              <a:off x="5397145" y="4861928"/>
              <a:ext cx="6156535" cy="419987"/>
            </a:xfrm>
            <a:prstGeom prst="rect">
              <a:avLst/>
            </a:prstGeom>
            <a:noFill/>
          </p:spPr>
          <p:txBody>
            <a:bodyPr wrap="square" rtlCol="0">
              <a:spAutoFit/>
            </a:bodyPr>
            <a:lstStyle/>
            <a:p>
              <a:pPr>
                <a:lnSpc>
                  <a:spcPct val="150000"/>
                </a:lnSpc>
              </a:pPr>
              <a:r>
                <a:rPr lang="fr-FR" sz="1600" b="1" dirty="0">
                  <a:solidFill>
                    <a:schemeClr val="accent5">
                      <a:lumMod val="75000"/>
                    </a:schemeClr>
                  </a:solidFill>
                  <a:latin typeface="Montserrat" panose="00000500000000000000" pitchFamily="2" charset="0"/>
                </a:rPr>
                <a:t>Formulation mathématique du problème et cas pratique</a:t>
              </a:r>
            </a:p>
          </p:txBody>
        </p:sp>
        <p:grpSp>
          <p:nvGrpSpPr>
            <p:cNvPr id="50" name="Group 54">
              <a:extLst>
                <a:ext uri="{FF2B5EF4-FFF2-40B4-BE49-F238E27FC236}">
                  <a16:creationId xmlns:a16="http://schemas.microsoft.com/office/drawing/2014/main" id="{43201CB1-D3C2-B67C-10D2-DDC4A1BDBE5C}"/>
                </a:ext>
              </a:extLst>
            </p:cNvPr>
            <p:cNvGrpSpPr/>
            <p:nvPr/>
          </p:nvGrpSpPr>
          <p:grpSpPr>
            <a:xfrm>
              <a:off x="4524312" y="3688633"/>
              <a:ext cx="958595" cy="2306458"/>
              <a:chOff x="4524312" y="3688633"/>
              <a:chExt cx="958595" cy="2306458"/>
            </a:xfrm>
          </p:grpSpPr>
          <p:sp>
            <p:nvSpPr>
              <p:cNvPr id="51" name="Oval 20">
                <a:extLst>
                  <a:ext uri="{FF2B5EF4-FFF2-40B4-BE49-F238E27FC236}">
                    <a16:creationId xmlns:a16="http://schemas.microsoft.com/office/drawing/2014/main" id="{431DA93F-5BFE-C85E-AFFF-0CD2EA69CE35}"/>
                  </a:ext>
                </a:extLst>
              </p:cNvPr>
              <p:cNvSpPr/>
              <p:nvPr/>
            </p:nvSpPr>
            <p:spPr>
              <a:xfrm>
                <a:off x="4524312" y="5036496"/>
                <a:ext cx="958595" cy="958595"/>
              </a:xfrm>
              <a:prstGeom prst="ellipse">
                <a:avLst/>
              </a:prstGeom>
              <a:solidFill>
                <a:srgbClr val="4C5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52" name="Graphic 42" descr="Target Audience outline">
                <a:extLst>
                  <a:ext uri="{FF2B5EF4-FFF2-40B4-BE49-F238E27FC236}">
                    <a16:creationId xmlns:a16="http://schemas.microsoft.com/office/drawing/2014/main" id="{3F40B73D-96DC-7030-2596-149A792E19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6147" y="3688633"/>
                <a:ext cx="678169" cy="678169"/>
              </a:xfrm>
              <a:prstGeom prst="rect">
                <a:avLst/>
              </a:prstGeom>
            </p:spPr>
          </p:pic>
        </p:grpSp>
      </p:grpSp>
      <p:grpSp>
        <p:nvGrpSpPr>
          <p:cNvPr id="75" name="Group 56">
            <a:extLst>
              <a:ext uri="{FF2B5EF4-FFF2-40B4-BE49-F238E27FC236}">
                <a16:creationId xmlns:a16="http://schemas.microsoft.com/office/drawing/2014/main" id="{B1AA23DF-2BB3-222A-7788-D18C00241B9E}"/>
              </a:ext>
            </a:extLst>
          </p:cNvPr>
          <p:cNvGrpSpPr/>
          <p:nvPr/>
        </p:nvGrpSpPr>
        <p:grpSpPr>
          <a:xfrm>
            <a:off x="4329442" y="1883856"/>
            <a:ext cx="7588999" cy="4122692"/>
            <a:chOff x="4329442" y="1883858"/>
            <a:chExt cx="7588999" cy="4122692"/>
          </a:xfrm>
        </p:grpSpPr>
        <p:sp>
          <p:nvSpPr>
            <p:cNvPr id="76" name="Rectangle 75">
              <a:extLst>
                <a:ext uri="{FF2B5EF4-FFF2-40B4-BE49-F238E27FC236}">
                  <a16:creationId xmlns:a16="http://schemas.microsoft.com/office/drawing/2014/main" id="{B4DD6EEA-B858-B1E5-9A25-095D8C9CE9AF}"/>
                </a:ext>
              </a:extLst>
            </p:cNvPr>
            <p:cNvSpPr/>
            <p:nvPr/>
          </p:nvSpPr>
          <p:spPr>
            <a:xfrm>
              <a:off x="5003610" y="1883858"/>
              <a:ext cx="6550070" cy="13115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7" name="Block Arc 11">
              <a:extLst>
                <a:ext uri="{FF2B5EF4-FFF2-40B4-BE49-F238E27FC236}">
                  <a16:creationId xmlns:a16="http://schemas.microsoft.com/office/drawing/2014/main" id="{479BD029-6C66-AB73-7113-76E64B65FA4B}"/>
                </a:ext>
              </a:extLst>
            </p:cNvPr>
            <p:cNvSpPr/>
            <p:nvPr/>
          </p:nvSpPr>
          <p:spPr>
            <a:xfrm>
              <a:off x="4329442" y="1883858"/>
              <a:ext cx="1311581" cy="1311581"/>
            </a:xfrm>
            <a:prstGeom prst="blockArc">
              <a:avLst>
                <a:gd name="adj1" fmla="val 5291602"/>
                <a:gd name="adj2" fmla="val 16294709"/>
                <a:gd name="adj3" fmla="val 567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78" name="Rectangle 77">
              <a:extLst>
                <a:ext uri="{FF2B5EF4-FFF2-40B4-BE49-F238E27FC236}">
                  <a16:creationId xmlns:a16="http://schemas.microsoft.com/office/drawing/2014/main" id="{8A0A1224-AB82-667A-3D6E-B4E1F2A1B839}"/>
                </a:ext>
              </a:extLst>
            </p:cNvPr>
            <p:cNvSpPr/>
            <p:nvPr/>
          </p:nvSpPr>
          <p:spPr>
            <a:xfrm>
              <a:off x="11711796" y="1883858"/>
              <a:ext cx="206645" cy="13115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9" name="Group 28">
              <a:extLst>
                <a:ext uri="{FF2B5EF4-FFF2-40B4-BE49-F238E27FC236}">
                  <a16:creationId xmlns:a16="http://schemas.microsoft.com/office/drawing/2014/main" id="{1B161794-B93F-839D-0A99-E6F4D1EE7448}"/>
                </a:ext>
              </a:extLst>
            </p:cNvPr>
            <p:cNvGrpSpPr/>
            <p:nvPr/>
          </p:nvGrpSpPr>
          <p:grpSpPr>
            <a:xfrm>
              <a:off x="5497741" y="1896540"/>
              <a:ext cx="6245835" cy="4110010"/>
              <a:chOff x="5497741" y="361297"/>
              <a:chExt cx="6245835" cy="4110010"/>
            </a:xfrm>
          </p:grpSpPr>
          <p:sp>
            <p:nvSpPr>
              <p:cNvPr id="83" name="TextBox 29">
                <a:extLst>
                  <a:ext uri="{FF2B5EF4-FFF2-40B4-BE49-F238E27FC236}">
                    <a16:creationId xmlns:a16="http://schemas.microsoft.com/office/drawing/2014/main" id="{02B13489-78D7-DFA3-9ED8-DFC4E6A438CF}"/>
                  </a:ext>
                </a:extLst>
              </p:cNvPr>
              <p:cNvSpPr txBox="1"/>
              <p:nvPr/>
            </p:nvSpPr>
            <p:spPr>
              <a:xfrm>
                <a:off x="5622507" y="878675"/>
                <a:ext cx="5768195" cy="379078"/>
              </a:xfrm>
              <a:prstGeom prst="rect">
                <a:avLst/>
              </a:prstGeom>
              <a:noFill/>
            </p:spPr>
            <p:txBody>
              <a:bodyPr wrap="square" rtlCol="0">
                <a:spAutoFit/>
              </a:bodyPr>
              <a:lstStyle/>
              <a:p>
                <a:pPr>
                  <a:lnSpc>
                    <a:spcPct val="150000"/>
                  </a:lnSpc>
                </a:pPr>
                <a:r>
                  <a:rPr lang="fr-FR" sz="1400" dirty="0">
                    <a:solidFill>
                      <a:schemeClr val="tx1">
                        <a:lumMod val="50000"/>
                        <a:lumOff val="50000"/>
                      </a:schemeClr>
                    </a:solidFill>
                    <a:latin typeface="Montserrat" panose="00000500000000000000" pitchFamily="2" charset="0"/>
                  </a:rPr>
                  <a:t>Une présentation général du sujet</a:t>
                </a:r>
              </a:p>
            </p:txBody>
          </p:sp>
          <p:sp>
            <p:nvSpPr>
              <p:cNvPr id="84" name="TextBox 30">
                <a:extLst>
                  <a:ext uri="{FF2B5EF4-FFF2-40B4-BE49-F238E27FC236}">
                    <a16:creationId xmlns:a16="http://schemas.microsoft.com/office/drawing/2014/main" id="{1B87248C-B4D7-4EF0-C322-0DC4EE9AC715}"/>
                  </a:ext>
                </a:extLst>
              </p:cNvPr>
              <p:cNvSpPr txBox="1"/>
              <p:nvPr/>
            </p:nvSpPr>
            <p:spPr>
              <a:xfrm>
                <a:off x="5497741" y="361297"/>
                <a:ext cx="2592647" cy="440505"/>
              </a:xfrm>
              <a:prstGeom prst="rect">
                <a:avLst/>
              </a:prstGeom>
              <a:noFill/>
            </p:spPr>
            <p:txBody>
              <a:bodyPr wrap="square" rtlCol="0">
                <a:spAutoFit/>
              </a:bodyPr>
              <a:lstStyle/>
              <a:p>
                <a:pPr>
                  <a:lnSpc>
                    <a:spcPct val="150000"/>
                  </a:lnSpc>
                </a:pPr>
                <a:r>
                  <a:rPr lang="fr-FR" sz="1700" b="1" dirty="0">
                    <a:solidFill>
                      <a:schemeClr val="accent5">
                        <a:lumMod val="75000"/>
                      </a:schemeClr>
                    </a:solidFill>
                    <a:latin typeface="Montserrat" panose="00000500000000000000" pitchFamily="2" charset="0"/>
                  </a:rPr>
                  <a:t>Intérêt</a:t>
                </a:r>
                <a:r>
                  <a:rPr lang="en-US" sz="1700" b="1" dirty="0">
                    <a:solidFill>
                      <a:schemeClr val="accent5">
                        <a:lumMod val="75000"/>
                      </a:schemeClr>
                    </a:solidFill>
                    <a:latin typeface="Montserrat" panose="00000500000000000000" pitchFamily="2" charset="0"/>
                  </a:rPr>
                  <a:t> du </a:t>
                </a:r>
                <a:r>
                  <a:rPr lang="fr-FR" sz="1700" b="1" dirty="0">
                    <a:solidFill>
                      <a:schemeClr val="accent5">
                        <a:lumMod val="75000"/>
                      </a:schemeClr>
                    </a:solidFill>
                    <a:latin typeface="Montserrat" panose="00000500000000000000" pitchFamily="2" charset="0"/>
                  </a:rPr>
                  <a:t>sujet</a:t>
                </a:r>
              </a:p>
            </p:txBody>
          </p:sp>
          <p:sp>
            <p:nvSpPr>
              <p:cNvPr id="95" name="TextBox 29">
                <a:extLst>
                  <a:ext uri="{FF2B5EF4-FFF2-40B4-BE49-F238E27FC236}">
                    <a16:creationId xmlns:a16="http://schemas.microsoft.com/office/drawing/2014/main" id="{F27D233F-140D-8642-EDB9-2A61026741F2}"/>
                  </a:ext>
                </a:extLst>
              </p:cNvPr>
              <p:cNvSpPr txBox="1"/>
              <p:nvPr/>
            </p:nvSpPr>
            <p:spPr>
              <a:xfrm>
                <a:off x="5587040" y="2323608"/>
                <a:ext cx="6156536" cy="702244"/>
              </a:xfrm>
              <a:prstGeom prst="rect">
                <a:avLst/>
              </a:prstGeom>
              <a:noFill/>
            </p:spPr>
            <p:txBody>
              <a:bodyPr wrap="square" rtlCol="0">
                <a:spAutoFit/>
              </a:bodyPr>
              <a:lstStyle/>
              <a:p>
                <a:pPr>
                  <a:lnSpc>
                    <a:spcPct val="150000"/>
                  </a:lnSpc>
                </a:pPr>
                <a:r>
                  <a:rPr lang="fr-FR" sz="1400" dirty="0">
                    <a:solidFill>
                      <a:schemeClr val="tx1">
                        <a:lumMod val="50000"/>
                        <a:lumOff val="50000"/>
                      </a:schemeClr>
                    </a:solidFill>
                    <a:latin typeface="Montserrat" panose="00000500000000000000" pitchFamily="2" charset="0"/>
                  </a:rPr>
                  <a:t>présentation de techniques d’extraction de caractéristiques d’une image  puis présentation de SVM.</a:t>
                </a:r>
              </a:p>
            </p:txBody>
          </p:sp>
          <p:sp>
            <p:nvSpPr>
              <p:cNvPr id="96" name="TextBox 29">
                <a:extLst>
                  <a:ext uri="{FF2B5EF4-FFF2-40B4-BE49-F238E27FC236}">
                    <a16:creationId xmlns:a16="http://schemas.microsoft.com/office/drawing/2014/main" id="{6321AA70-0EC2-1EAD-715C-ADD6243BC2E7}"/>
                  </a:ext>
                </a:extLst>
              </p:cNvPr>
              <p:cNvSpPr txBox="1"/>
              <p:nvPr/>
            </p:nvSpPr>
            <p:spPr>
              <a:xfrm>
                <a:off x="5670655" y="3769063"/>
                <a:ext cx="5768195" cy="702244"/>
              </a:xfrm>
              <a:prstGeom prst="rect">
                <a:avLst/>
              </a:prstGeom>
              <a:noFill/>
            </p:spPr>
            <p:txBody>
              <a:bodyPr wrap="square" rtlCol="0">
                <a:spAutoFit/>
              </a:bodyPr>
              <a:lstStyle/>
              <a:p>
                <a:pPr>
                  <a:lnSpc>
                    <a:spcPct val="150000"/>
                  </a:lnSpc>
                </a:pPr>
                <a:r>
                  <a:rPr lang="fr-FR" sz="1400" dirty="0">
                    <a:solidFill>
                      <a:schemeClr val="tx1">
                        <a:lumMod val="50000"/>
                        <a:lumOff val="50000"/>
                      </a:schemeClr>
                    </a:solidFill>
                    <a:latin typeface="Montserrat" panose="00000500000000000000" pitchFamily="2" charset="0"/>
                  </a:rPr>
                  <a:t>Formulation mathématique et présentions d’un cas pratique sous python.</a:t>
                </a:r>
              </a:p>
            </p:txBody>
          </p:sp>
        </p:grpSp>
        <p:sp>
          <p:nvSpPr>
            <p:cNvPr id="81" name="Oval 12">
              <a:extLst>
                <a:ext uri="{FF2B5EF4-FFF2-40B4-BE49-F238E27FC236}">
                  <a16:creationId xmlns:a16="http://schemas.microsoft.com/office/drawing/2014/main" id="{7E98863D-17F0-7410-F1D5-DFCC95B3DBCA}"/>
                </a:ext>
              </a:extLst>
            </p:cNvPr>
            <p:cNvSpPr/>
            <p:nvPr/>
          </p:nvSpPr>
          <p:spPr>
            <a:xfrm>
              <a:off x="4524312" y="2060350"/>
              <a:ext cx="958595" cy="958595"/>
            </a:xfrm>
            <a:prstGeom prst="ellipse">
              <a:avLst/>
            </a:prstGeom>
            <a:solidFill>
              <a:srgbClr val="4DB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pic>
        <p:nvPicPr>
          <p:cNvPr id="94" name="Image 93">
            <a:extLst>
              <a:ext uri="{FF2B5EF4-FFF2-40B4-BE49-F238E27FC236}">
                <a16:creationId xmlns:a16="http://schemas.microsoft.com/office/drawing/2014/main" id="{A427CBAD-F83D-FE9D-265C-13D0632D62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001" y="0"/>
            <a:ext cx="4572000" cy="6858000"/>
          </a:xfrm>
          <a:prstGeom prst="rect">
            <a:avLst/>
          </a:prstGeom>
        </p:spPr>
      </p:pic>
      <p:pic>
        <p:nvPicPr>
          <p:cNvPr id="3" name="Graphique 2" descr="Classe avec un remplissage uni">
            <a:extLst>
              <a:ext uri="{FF2B5EF4-FFF2-40B4-BE49-F238E27FC236}">
                <a16:creationId xmlns:a16="http://schemas.microsoft.com/office/drawing/2014/main" id="{210E3BF4-99E2-3C27-59DA-D22B3F7D28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1817" y="5144456"/>
            <a:ext cx="743584" cy="743584"/>
          </a:xfrm>
          <a:prstGeom prst="rect">
            <a:avLst/>
          </a:prstGeom>
        </p:spPr>
      </p:pic>
      <p:pic>
        <p:nvPicPr>
          <p:cNvPr id="9" name="Graphique 8" descr="Pièces de puzzle avec un remplissage uni">
            <a:extLst>
              <a:ext uri="{FF2B5EF4-FFF2-40B4-BE49-F238E27FC236}">
                <a16:creationId xmlns:a16="http://schemas.microsoft.com/office/drawing/2014/main" id="{E0B23D76-6F59-68C4-DA23-DA71495902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46147" y="2145865"/>
            <a:ext cx="725201" cy="725201"/>
          </a:xfrm>
          <a:prstGeom prst="rect">
            <a:avLst/>
          </a:prstGeom>
        </p:spPr>
      </p:pic>
    </p:spTree>
    <p:extLst>
      <p:ext uri="{BB962C8B-B14F-4D97-AF65-F5344CB8AC3E}">
        <p14:creationId xmlns:p14="http://schemas.microsoft.com/office/powerpoint/2010/main" val="468179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6EC3F5-C1E0-01FA-4958-46462464DEFB}"/>
              </a:ext>
            </a:extLst>
          </p:cNvPr>
          <p:cNvSpPr/>
          <p:nvPr/>
        </p:nvSpPr>
        <p:spPr>
          <a:xfrm>
            <a:off x="0" y="1773957"/>
            <a:ext cx="6517341" cy="4405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752667"/>
            <a:ext cx="5907386" cy="584775"/>
          </a:xfrm>
          <a:prstGeom prst="rect">
            <a:avLst/>
          </a:prstGeom>
          <a:noFill/>
        </p:spPr>
        <p:txBody>
          <a:bodyPr wrap="none" rtlCol="0">
            <a:spAutoFit/>
          </a:bodyPr>
          <a:lstStyle/>
          <a:p>
            <a:r>
              <a:rPr lang="fr-FR" sz="3200" b="1" dirty="0">
                <a:solidFill>
                  <a:srgbClr val="BD504B"/>
                </a:solidFill>
                <a:latin typeface="Montserrat" panose="00000500000000000000" pitchFamily="2" charset="0"/>
              </a:rPr>
              <a:t>La reconnaissance d’image</a:t>
            </a:r>
          </a:p>
        </p:txBody>
      </p:sp>
      <p:sp>
        <p:nvSpPr>
          <p:cNvPr id="20" name="Rectangle 19">
            <a:extLst>
              <a:ext uri="{FF2B5EF4-FFF2-40B4-BE49-F238E27FC236}">
                <a16:creationId xmlns:a16="http://schemas.microsoft.com/office/drawing/2014/main" id="{B81EC72A-C976-24A7-CFE4-2EDCAE548204}"/>
              </a:ext>
            </a:extLst>
          </p:cNvPr>
          <p:cNvSpPr/>
          <p:nvPr/>
        </p:nvSpPr>
        <p:spPr>
          <a:xfrm>
            <a:off x="0" y="3247292"/>
            <a:ext cx="12192000" cy="3610708"/>
          </a:xfrm>
          <a:prstGeom prst="rect">
            <a:avLst/>
          </a:prstGeom>
          <a:solidFill>
            <a:srgbClr val="4C51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65687" y="954555"/>
            <a:ext cx="10623655" cy="1444050"/>
          </a:xfrm>
          <a:prstGeom prst="rect">
            <a:avLst/>
          </a:prstGeom>
          <a:noFill/>
        </p:spPr>
        <p:txBody>
          <a:bodyPr wrap="square" rtlCol="0">
            <a:spAutoFit/>
          </a:bodyPr>
          <a:lstStyle/>
          <a:p>
            <a:pPr algn="just">
              <a:lnSpc>
                <a:spcPct val="150000"/>
              </a:lnSpc>
            </a:pPr>
            <a:r>
              <a:rPr lang="fr-FR" sz="3200" dirty="0">
                <a:solidFill>
                  <a:srgbClr val="4D4D4D"/>
                </a:solidFill>
                <a:latin typeface="Montserrat" panose="00000500000000000000" pitchFamily="2" charset="0"/>
              </a:rPr>
              <a:t>Comment Fonctionne VGG16 </a:t>
            </a:r>
            <a:r>
              <a:rPr lang="fr-FR" sz="6600" dirty="0">
                <a:solidFill>
                  <a:srgbClr val="BD504B"/>
                </a:solidFill>
                <a:latin typeface="Montserrat" panose="00000500000000000000" pitchFamily="2" charset="0"/>
              </a:rPr>
              <a:t>?</a:t>
            </a:r>
            <a:endParaRPr lang="fr-FR" sz="1700" dirty="0">
              <a:solidFill>
                <a:srgbClr val="BD504B"/>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7075558"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VGG16 : Un Modèle Puissant pour l'Extraction de Caractéristiques</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BD5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6">
            <a:extLst>
              <a:ext uri="{FF2B5EF4-FFF2-40B4-BE49-F238E27FC236}">
                <a16:creationId xmlns:a16="http://schemas.microsoft.com/office/drawing/2014/main" id="{1FF5F01F-2E57-BCAB-DCF5-703965521043}"/>
              </a:ext>
            </a:extLst>
          </p:cNvPr>
          <p:cNvSpPr txBox="1"/>
          <p:nvPr/>
        </p:nvSpPr>
        <p:spPr>
          <a:xfrm>
            <a:off x="65314" y="2304451"/>
            <a:ext cx="12126686" cy="4616007"/>
          </a:xfrm>
          <a:prstGeom prst="rect">
            <a:avLst/>
          </a:prstGeom>
          <a:noFill/>
        </p:spPr>
        <p:txBody>
          <a:bodyPr wrap="square" rtlCol="0">
            <a:spAutoFit/>
          </a:bodyPr>
          <a:lstStyle/>
          <a:p>
            <a:pPr algn="just">
              <a:lnSpc>
                <a:spcPct val="150000"/>
              </a:lnSpc>
            </a:pPr>
            <a:r>
              <a:rPr lang="fr-FR" dirty="0">
                <a:latin typeface="Montserrat" panose="02000505000000020004" pitchFamily="2" charset="0"/>
              </a:rPr>
              <a:t>Le point focal de VGG16 repose sur l'application de différents filtres à la matrice image ainsi que sur le principe du transfert </a:t>
            </a:r>
            <a:r>
              <a:rPr lang="fr-FR" dirty="0" err="1">
                <a:latin typeface="Montserrat" panose="02000505000000020004" pitchFamily="2" charset="0"/>
              </a:rPr>
              <a:t>learning</a:t>
            </a:r>
            <a:r>
              <a:rPr lang="fr-FR" dirty="0">
                <a:latin typeface="Montserrat" panose="02000505000000020004" pitchFamily="2" charset="0"/>
              </a:rPr>
              <a:t>. </a:t>
            </a:r>
          </a:p>
          <a:p>
            <a:pPr algn="just">
              <a:lnSpc>
                <a:spcPct val="150000"/>
              </a:lnSpc>
            </a:pPr>
            <a:r>
              <a:rPr lang="fr-FR" dirty="0">
                <a:solidFill>
                  <a:schemeClr val="accent2">
                    <a:lumMod val="20000"/>
                    <a:lumOff val="80000"/>
                  </a:schemeClr>
                </a:solidFill>
                <a:latin typeface="Montserrat" panose="02000505000000020004" pitchFamily="2" charset="0"/>
              </a:rPr>
              <a:t>Le transfert </a:t>
            </a:r>
            <a:r>
              <a:rPr lang="fr-FR" dirty="0" err="1">
                <a:solidFill>
                  <a:schemeClr val="accent2">
                    <a:lumMod val="20000"/>
                    <a:lumOff val="80000"/>
                  </a:schemeClr>
                </a:solidFill>
                <a:latin typeface="Montserrat" panose="02000505000000020004" pitchFamily="2" charset="0"/>
              </a:rPr>
              <a:t>learning</a:t>
            </a:r>
            <a:r>
              <a:rPr lang="fr-FR" dirty="0">
                <a:solidFill>
                  <a:schemeClr val="accent2">
                    <a:lumMod val="20000"/>
                    <a:lumOff val="80000"/>
                  </a:schemeClr>
                </a:solidFill>
                <a:latin typeface="Montserrat" panose="02000505000000020004" pitchFamily="2" charset="0"/>
              </a:rPr>
              <a:t> est un principe fondamental qui permet de tirer parti des connaissances acquises par le modèle sur une tâche pour les appliquer à une tâche différente mais similaire. Dans le cas de VGG16, le modèle est pré-entraîné sur un grand ensemble d'images (</a:t>
            </a:r>
            <a:r>
              <a:rPr lang="fr-FR" dirty="0" err="1">
                <a:solidFill>
                  <a:schemeClr val="accent2">
                    <a:lumMod val="20000"/>
                    <a:lumOff val="80000"/>
                  </a:schemeClr>
                </a:solidFill>
                <a:latin typeface="Montserrat" panose="02000505000000020004" pitchFamily="2" charset="0"/>
              </a:rPr>
              <a:t>ImageNet</a:t>
            </a:r>
            <a:r>
              <a:rPr lang="fr-FR" dirty="0">
                <a:solidFill>
                  <a:schemeClr val="accent2">
                    <a:lumMod val="20000"/>
                    <a:lumOff val="80000"/>
                  </a:schemeClr>
                </a:solidFill>
                <a:latin typeface="Montserrat" panose="02000505000000020004" pitchFamily="2" charset="0"/>
              </a:rPr>
              <a:t>). Les couches initiales du réseau apprennent à détecter des caractéristiques générales qui sont utiles pour une large gamme de tâches de reconnaissance d'images. Lorsqu'on adapte VGG16 à une nouvelle tâche, on peut utiliser ces caractéristiques pré-apprises comme points de départ, en réutilisant les couches </a:t>
            </a:r>
            <a:r>
              <a:rPr lang="fr-FR" dirty="0" err="1">
                <a:solidFill>
                  <a:schemeClr val="accent2">
                    <a:lumMod val="20000"/>
                    <a:lumOff val="80000"/>
                  </a:schemeClr>
                </a:solidFill>
                <a:latin typeface="Montserrat" panose="02000505000000020004" pitchFamily="2" charset="0"/>
              </a:rPr>
              <a:t>convolutionnelles</a:t>
            </a:r>
            <a:r>
              <a:rPr lang="fr-FR" dirty="0">
                <a:solidFill>
                  <a:schemeClr val="accent2">
                    <a:lumMod val="20000"/>
                    <a:lumOff val="80000"/>
                  </a:schemeClr>
                </a:solidFill>
                <a:latin typeface="Montserrat" panose="02000505000000020004" pitchFamily="2" charset="0"/>
              </a:rPr>
              <a:t> du modèle et en ajustant seulement les couches finales pour la nouvelle tâche. Cela permet d'obtenir des performances élevées même avec des ensembles de données plus petits pour la tâche spécifique, tout en réduisant le temps et les ressources nécessaires pour entraîner le modèle à partir de zéro.</a:t>
            </a:r>
          </a:p>
        </p:txBody>
      </p:sp>
    </p:spTree>
    <p:extLst>
      <p:ext uri="{BB962C8B-B14F-4D97-AF65-F5344CB8AC3E}">
        <p14:creationId xmlns:p14="http://schemas.microsoft.com/office/powerpoint/2010/main" val="128347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9E9DB-D11D-830C-690E-F9B68820B20F}"/>
              </a:ext>
            </a:extLst>
          </p:cNvPr>
          <p:cNvSpPr/>
          <p:nvPr/>
        </p:nvSpPr>
        <p:spPr>
          <a:xfrm>
            <a:off x="0" y="2123849"/>
            <a:ext cx="12192000" cy="473414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4">
            <a:extLst>
              <a:ext uri="{FF2B5EF4-FFF2-40B4-BE49-F238E27FC236}">
                <a16:creationId xmlns:a16="http://schemas.microsoft.com/office/drawing/2014/main" id="{E4E7E70C-5292-97DB-22A4-F634CCB316EC}"/>
              </a:ext>
            </a:extLst>
          </p:cNvPr>
          <p:cNvSpPr txBox="1"/>
          <p:nvPr/>
        </p:nvSpPr>
        <p:spPr>
          <a:xfrm>
            <a:off x="447621" y="761506"/>
            <a:ext cx="4546437" cy="584775"/>
          </a:xfrm>
          <a:prstGeom prst="rect">
            <a:avLst/>
          </a:prstGeom>
          <a:noFill/>
        </p:spPr>
        <p:txBody>
          <a:bodyPr wrap="none" rtlCol="0">
            <a:spAutoFit/>
          </a:bodyPr>
          <a:lstStyle/>
          <a:p>
            <a:r>
              <a:rPr lang="fr-FR" sz="3200" b="1" dirty="0" err="1">
                <a:solidFill>
                  <a:srgbClr val="BD504B"/>
                </a:solidFill>
                <a:latin typeface="Montserrat" panose="00000500000000000000" pitchFamily="2" charset="0"/>
              </a:rPr>
              <a:t>Presentation</a:t>
            </a:r>
            <a:r>
              <a:rPr lang="fr-FR" sz="3200" b="1" dirty="0">
                <a:solidFill>
                  <a:srgbClr val="BD504B"/>
                </a:solidFill>
                <a:latin typeface="Montserrat" panose="00000500000000000000" pitchFamily="2" charset="0"/>
              </a:rPr>
              <a:t> de SVM</a:t>
            </a:r>
          </a:p>
        </p:txBody>
      </p:sp>
      <p:cxnSp>
        <p:nvCxnSpPr>
          <p:cNvPr id="4" name="Straight Connector 5">
            <a:extLst>
              <a:ext uri="{FF2B5EF4-FFF2-40B4-BE49-F238E27FC236}">
                <a16:creationId xmlns:a16="http://schemas.microsoft.com/office/drawing/2014/main" id="{619978EE-A05D-3A81-A342-71B843BAC66B}"/>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3DBB0579-C71C-8C7D-8D90-DBFB3C5CB3F2}"/>
              </a:ext>
            </a:extLst>
          </p:cNvPr>
          <p:cNvSpPr txBox="1"/>
          <p:nvPr/>
        </p:nvSpPr>
        <p:spPr>
          <a:xfrm>
            <a:off x="25590" y="2123849"/>
            <a:ext cx="12192000" cy="4113306"/>
          </a:xfrm>
          <a:prstGeom prst="rect">
            <a:avLst/>
          </a:prstGeom>
          <a:noFill/>
        </p:spPr>
        <p:txBody>
          <a:bodyPr wrap="square" rtlCol="0">
            <a:spAutoFit/>
          </a:bodyPr>
          <a:lstStyle/>
          <a:p>
            <a:pPr>
              <a:lnSpc>
                <a:spcPct val="150000"/>
              </a:lnSpc>
            </a:pPr>
            <a:r>
              <a:rPr lang="fr-FR" sz="1600" dirty="0">
                <a:solidFill>
                  <a:schemeClr val="tx1">
                    <a:lumMod val="50000"/>
                    <a:lumOff val="50000"/>
                  </a:schemeClr>
                </a:solidFill>
                <a:latin typeface="Montserrat" panose="00000500000000000000" pitchFamily="2" charset="0"/>
              </a:rPr>
              <a:t>Avant toute chose, nous allons commencer par établir un cadre à ce que nous allons voir. En particulier, </a:t>
            </a:r>
            <a:r>
              <a:rPr lang="fr-FR" sz="1600" b="1" dirty="0">
                <a:solidFill>
                  <a:schemeClr val="tx1">
                    <a:lumMod val="50000"/>
                    <a:lumOff val="50000"/>
                  </a:schemeClr>
                </a:solidFill>
                <a:latin typeface="Montserrat" panose="00000500000000000000" pitchFamily="2" charset="0"/>
              </a:rPr>
              <a:t>qu’est-ce qu’un problème de classification ?</a:t>
            </a:r>
          </a:p>
          <a:p>
            <a:pPr>
              <a:lnSpc>
                <a:spcPct val="150000"/>
              </a:lnSpc>
            </a:pPr>
            <a:r>
              <a:rPr lang="fr-FR" sz="1600" dirty="0">
                <a:solidFill>
                  <a:schemeClr val="tx1">
                    <a:lumMod val="50000"/>
                    <a:lumOff val="50000"/>
                  </a:schemeClr>
                </a:solidFill>
                <a:latin typeface="Montserrat" panose="00000500000000000000" pitchFamily="2" charset="0"/>
              </a:rPr>
              <a:t>	Considérons l’exemple suivant. On se place dans le plan, et l’on dispose de deux catégories : les ronds 	rouges et les carrés bleus, chacune occupant une région différente du plan. Cependant, la frontière entre 	ces deux régions n’est pas connue. Ce que l’on veut, c’est que quand on lui présentera un nouveau point 	dont on ne connaît que la position dans le plan, l’algorithme de classification sera capable de prédire si ce 	nouveau point est un carré rouge ou un rond bleu.</a:t>
            </a:r>
          </a:p>
          <a:p>
            <a:pPr>
              <a:lnSpc>
                <a:spcPct val="150000"/>
              </a:lnSpc>
            </a:pPr>
            <a:r>
              <a:rPr lang="fr-FR" sz="1600" dirty="0">
                <a:solidFill>
                  <a:schemeClr val="tx1">
                    <a:lumMod val="50000"/>
                    <a:lumOff val="50000"/>
                  </a:schemeClr>
                </a:solidFill>
                <a:latin typeface="Montserrat" panose="00000500000000000000" pitchFamily="2" charset="0"/>
              </a:rPr>
              <a:t>Voici notre problème de classification : pour chaque nouvelle entrée, être capable de déterminer à quelle catégorie cette entrée appartient.</a:t>
            </a:r>
          </a:p>
          <a:p>
            <a:pPr>
              <a:lnSpc>
                <a:spcPct val="150000"/>
              </a:lnSpc>
            </a:pPr>
            <a:r>
              <a:rPr lang="fr-FR" sz="1600" dirty="0">
                <a:solidFill>
                  <a:schemeClr val="tx1">
                    <a:lumMod val="50000"/>
                    <a:lumOff val="50000"/>
                  </a:schemeClr>
                </a:solidFill>
                <a:latin typeface="Montserrat" panose="00000500000000000000" pitchFamily="2" charset="0"/>
              </a:rPr>
              <a:t>Autrement dit, il faut être capable de trouver la frontière entre les différentes catégories. Si on connaît la frontière, savoir de quel côté de la frontière appartient le point, et donc à quelle catégorie il appartient.</a:t>
            </a:r>
            <a:endParaRPr lang="en-US" sz="1600" dirty="0">
              <a:solidFill>
                <a:schemeClr val="tx1">
                  <a:lumMod val="50000"/>
                  <a:lumOff val="50000"/>
                </a:schemeClr>
              </a:solidFill>
              <a:latin typeface="Montserrat" panose="00000500000000000000" pitchFamily="2" charset="0"/>
            </a:endParaRPr>
          </a:p>
        </p:txBody>
      </p:sp>
      <p:sp>
        <p:nvSpPr>
          <p:cNvPr id="6" name="TextBox 27">
            <a:extLst>
              <a:ext uri="{FF2B5EF4-FFF2-40B4-BE49-F238E27FC236}">
                <a16:creationId xmlns:a16="http://schemas.microsoft.com/office/drawing/2014/main" id="{C52FD946-49F5-169F-1C92-32EBE0D2094B}"/>
              </a:ext>
            </a:extLst>
          </p:cNvPr>
          <p:cNvSpPr txBox="1"/>
          <p:nvPr/>
        </p:nvSpPr>
        <p:spPr>
          <a:xfrm>
            <a:off x="447623" y="1295371"/>
            <a:ext cx="5179454"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Un problème de classification</a:t>
            </a:r>
          </a:p>
        </p:txBody>
      </p:sp>
    </p:spTree>
    <p:extLst>
      <p:ext uri="{BB962C8B-B14F-4D97-AF65-F5344CB8AC3E}">
        <p14:creationId xmlns:p14="http://schemas.microsoft.com/office/powerpoint/2010/main" val="2704619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E4E7E70C-5292-97DB-22A4-F634CCB316EC}"/>
              </a:ext>
            </a:extLst>
          </p:cNvPr>
          <p:cNvSpPr txBox="1"/>
          <p:nvPr/>
        </p:nvSpPr>
        <p:spPr>
          <a:xfrm>
            <a:off x="447621" y="761506"/>
            <a:ext cx="4546437" cy="584775"/>
          </a:xfrm>
          <a:prstGeom prst="rect">
            <a:avLst/>
          </a:prstGeom>
          <a:noFill/>
        </p:spPr>
        <p:txBody>
          <a:bodyPr wrap="none" rtlCol="0">
            <a:spAutoFit/>
          </a:bodyPr>
          <a:lstStyle/>
          <a:p>
            <a:r>
              <a:rPr lang="fr-FR" sz="3200" b="1" dirty="0" err="1">
                <a:solidFill>
                  <a:srgbClr val="BD504B"/>
                </a:solidFill>
                <a:latin typeface="Montserrat" panose="00000500000000000000" pitchFamily="2" charset="0"/>
              </a:rPr>
              <a:t>Presentation</a:t>
            </a:r>
            <a:r>
              <a:rPr lang="fr-FR" sz="3200" b="1" dirty="0">
                <a:solidFill>
                  <a:srgbClr val="BD504B"/>
                </a:solidFill>
                <a:latin typeface="Montserrat" panose="00000500000000000000" pitchFamily="2" charset="0"/>
              </a:rPr>
              <a:t> de SVM</a:t>
            </a:r>
          </a:p>
        </p:txBody>
      </p:sp>
      <p:cxnSp>
        <p:nvCxnSpPr>
          <p:cNvPr id="4" name="Straight Connector 5">
            <a:extLst>
              <a:ext uri="{FF2B5EF4-FFF2-40B4-BE49-F238E27FC236}">
                <a16:creationId xmlns:a16="http://schemas.microsoft.com/office/drawing/2014/main" id="{619978EE-A05D-3A81-A342-71B843BAC66B}"/>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3DBB0579-C71C-8C7D-8D90-DBFB3C5CB3F2}"/>
              </a:ext>
            </a:extLst>
          </p:cNvPr>
          <p:cNvSpPr txBox="1"/>
          <p:nvPr/>
        </p:nvSpPr>
        <p:spPr>
          <a:xfrm>
            <a:off x="177989" y="4531577"/>
            <a:ext cx="11591979" cy="2062103"/>
          </a:xfrm>
          <a:prstGeom prst="rect">
            <a:avLst/>
          </a:prstGeom>
          <a:noFill/>
        </p:spPr>
        <p:txBody>
          <a:bodyPr wrap="square" rtlCol="0">
            <a:spAutoFit/>
          </a:bodyPr>
          <a:lstStyle/>
          <a:p>
            <a:r>
              <a:rPr lang="fr-FR" sz="1600" dirty="0">
                <a:solidFill>
                  <a:schemeClr val="accent6"/>
                </a:solidFill>
                <a:latin typeface="Montserrat" panose="02000505000000020004" pitchFamily="2" charset="0"/>
              </a:rPr>
              <a:t>Le SVM est une solution à ce problème de classification</a:t>
            </a:r>
            <a:r>
              <a:rPr lang="fr-FR" sz="1600" baseline="30000" dirty="0">
                <a:solidFill>
                  <a:schemeClr val="accent6"/>
                </a:solidFill>
                <a:latin typeface="Montserrat" panose="02000505000000020004" pitchFamily="2" charset="0"/>
              </a:rPr>
              <a:t>.</a:t>
            </a:r>
            <a:r>
              <a:rPr lang="fr-FR" sz="1600" dirty="0">
                <a:solidFill>
                  <a:schemeClr val="accent6"/>
                </a:solidFill>
                <a:latin typeface="Montserrat" panose="02000505000000020004" pitchFamily="2" charset="0"/>
              </a:rPr>
              <a:t> Le SVM appartient à la catégorie des </a:t>
            </a:r>
            <a:r>
              <a:rPr lang="fr-FR" sz="1600" i="1" dirty="0">
                <a:solidFill>
                  <a:srgbClr val="BD504B"/>
                </a:solidFill>
                <a:latin typeface="Montserrat" panose="02000505000000020004" pitchFamily="2" charset="0"/>
              </a:rPr>
              <a:t>classificateurs linéaires</a:t>
            </a:r>
            <a:r>
              <a:rPr lang="fr-FR" sz="1600" dirty="0">
                <a:solidFill>
                  <a:srgbClr val="BD504B"/>
                </a:solidFill>
                <a:latin typeface="Montserrat" panose="02000505000000020004" pitchFamily="2" charset="0"/>
              </a:rPr>
              <a:t> </a:t>
            </a:r>
            <a:r>
              <a:rPr lang="fr-FR" sz="1600" dirty="0">
                <a:solidFill>
                  <a:schemeClr val="accent6"/>
                </a:solidFill>
                <a:latin typeface="Montserrat" panose="02000505000000020004" pitchFamily="2" charset="0"/>
              </a:rPr>
              <a:t>(qui utilisent une séparation linéaire des données), et qui permet de trouver  une frontière entre les catégories.</a:t>
            </a:r>
          </a:p>
          <a:p>
            <a:r>
              <a:rPr lang="fr-FR" sz="1600" dirty="0">
                <a:solidFill>
                  <a:schemeClr val="accent6"/>
                </a:solidFill>
                <a:latin typeface="Montserrat" panose="02000505000000020004" pitchFamily="2" charset="0"/>
              </a:rPr>
              <a:t>Pour que le SVM puisse trouver cette frontière, il est nécessaire de lui donner </a:t>
            </a:r>
            <a:r>
              <a:rPr lang="fr-FR" sz="1600" dirty="0">
                <a:solidFill>
                  <a:srgbClr val="BD504B"/>
                </a:solidFill>
                <a:latin typeface="Montserrat" panose="02000505000000020004" pitchFamily="2" charset="0"/>
              </a:rPr>
              <a:t>des </a:t>
            </a:r>
            <a:r>
              <a:rPr lang="fr-FR" sz="1600" b="1" dirty="0">
                <a:solidFill>
                  <a:srgbClr val="BD504B"/>
                </a:solidFill>
                <a:latin typeface="Montserrat" panose="02000505000000020004" pitchFamily="2" charset="0"/>
              </a:rPr>
              <a:t>données d’entraînement</a:t>
            </a:r>
            <a:r>
              <a:rPr lang="fr-FR" sz="1600" dirty="0">
                <a:solidFill>
                  <a:schemeClr val="accent6"/>
                </a:solidFill>
                <a:latin typeface="Montserrat" panose="02000505000000020004" pitchFamily="2" charset="0"/>
              </a:rPr>
              <a:t>. En l’occurrence, on donne au SVM un ensemble de points, dont on sait déjà si ce sont des carrés rouges ou des ronds bleus, comme dans la Figure 1. A partir de ces données, le SVM va estimer l’emplacement le plus plausible de la frontière : c’est la période d'</a:t>
            </a:r>
            <a:r>
              <a:rPr lang="fr-FR" sz="1600" b="1" dirty="0">
                <a:solidFill>
                  <a:schemeClr val="accent6"/>
                </a:solidFill>
                <a:latin typeface="Montserrat" panose="02000505000000020004" pitchFamily="2" charset="0"/>
              </a:rPr>
              <a:t>entraînement</a:t>
            </a:r>
            <a:r>
              <a:rPr lang="fr-FR" sz="1600" dirty="0">
                <a:solidFill>
                  <a:schemeClr val="accent6"/>
                </a:solidFill>
                <a:latin typeface="Montserrat" panose="02000505000000020004" pitchFamily="2" charset="0"/>
              </a:rPr>
              <a:t>, nécessaire à tout algorithme d’apprentissage automatique.</a:t>
            </a:r>
          </a:p>
        </p:txBody>
      </p:sp>
      <p:sp>
        <p:nvSpPr>
          <p:cNvPr id="6" name="TextBox 27">
            <a:extLst>
              <a:ext uri="{FF2B5EF4-FFF2-40B4-BE49-F238E27FC236}">
                <a16:creationId xmlns:a16="http://schemas.microsoft.com/office/drawing/2014/main" id="{C52FD946-49F5-169F-1C92-32EBE0D2094B}"/>
              </a:ext>
            </a:extLst>
          </p:cNvPr>
          <p:cNvSpPr txBox="1"/>
          <p:nvPr/>
        </p:nvSpPr>
        <p:spPr>
          <a:xfrm>
            <a:off x="447623" y="1295371"/>
            <a:ext cx="5179454"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Un problème de classification</a:t>
            </a:r>
          </a:p>
        </p:txBody>
      </p:sp>
      <p:pic>
        <p:nvPicPr>
          <p:cNvPr id="9" name="Image 8">
            <a:extLst>
              <a:ext uri="{FF2B5EF4-FFF2-40B4-BE49-F238E27FC236}">
                <a16:creationId xmlns:a16="http://schemas.microsoft.com/office/drawing/2014/main" id="{837D5514-7B28-394F-7D39-35A46087E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227" y="293077"/>
            <a:ext cx="4546437" cy="2647121"/>
          </a:xfrm>
          <a:prstGeom prst="rect">
            <a:avLst/>
          </a:prstGeom>
          <a:ln>
            <a:solidFill>
              <a:schemeClr val="bg1">
                <a:lumMod val="85000"/>
              </a:schemeClr>
            </a:solidFill>
          </a:ln>
          <a:effectLst/>
        </p:spPr>
      </p:pic>
      <p:sp>
        <p:nvSpPr>
          <p:cNvPr id="7" name="ZoneTexte 6">
            <a:extLst>
              <a:ext uri="{FF2B5EF4-FFF2-40B4-BE49-F238E27FC236}">
                <a16:creationId xmlns:a16="http://schemas.microsoft.com/office/drawing/2014/main" id="{37D3D9CC-A8F9-AE42-8606-E8998F60337B}"/>
              </a:ext>
            </a:extLst>
          </p:cNvPr>
          <p:cNvSpPr txBox="1"/>
          <p:nvPr/>
        </p:nvSpPr>
        <p:spPr>
          <a:xfrm>
            <a:off x="6787662" y="3090028"/>
            <a:ext cx="5275384" cy="646331"/>
          </a:xfrm>
          <a:prstGeom prst="rect">
            <a:avLst/>
          </a:prstGeom>
          <a:noFill/>
        </p:spPr>
        <p:txBody>
          <a:bodyPr wrap="square" rtlCol="0">
            <a:spAutoFit/>
          </a:bodyPr>
          <a:lstStyle/>
          <a:p>
            <a:r>
              <a:rPr lang="fr-FR" dirty="0">
                <a:solidFill>
                  <a:srgbClr val="BD504B"/>
                </a:solidFill>
              </a:rPr>
              <a:t>Figure 1. L'objet à classer (le triangle noir) est-il un rond rouge ou bien un carré bleu ? </a:t>
            </a:r>
          </a:p>
        </p:txBody>
      </p:sp>
    </p:spTree>
    <p:extLst>
      <p:ext uri="{BB962C8B-B14F-4D97-AF65-F5344CB8AC3E}">
        <p14:creationId xmlns:p14="http://schemas.microsoft.com/office/powerpoint/2010/main" val="3654205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E4E7E70C-5292-97DB-22A4-F634CCB316EC}"/>
              </a:ext>
            </a:extLst>
          </p:cNvPr>
          <p:cNvSpPr txBox="1"/>
          <p:nvPr/>
        </p:nvSpPr>
        <p:spPr>
          <a:xfrm>
            <a:off x="447621" y="761506"/>
            <a:ext cx="4546437" cy="584775"/>
          </a:xfrm>
          <a:prstGeom prst="rect">
            <a:avLst/>
          </a:prstGeom>
          <a:noFill/>
        </p:spPr>
        <p:txBody>
          <a:bodyPr wrap="none" rtlCol="0">
            <a:spAutoFit/>
          </a:bodyPr>
          <a:lstStyle/>
          <a:p>
            <a:r>
              <a:rPr lang="fr-FR" sz="3200" b="1" dirty="0" err="1">
                <a:solidFill>
                  <a:srgbClr val="BD504B"/>
                </a:solidFill>
                <a:latin typeface="Montserrat" panose="00000500000000000000" pitchFamily="2" charset="0"/>
              </a:rPr>
              <a:t>Presentation</a:t>
            </a:r>
            <a:r>
              <a:rPr lang="fr-FR" sz="3200" b="1" dirty="0">
                <a:solidFill>
                  <a:srgbClr val="BD504B"/>
                </a:solidFill>
                <a:latin typeface="Montserrat" panose="00000500000000000000" pitchFamily="2" charset="0"/>
              </a:rPr>
              <a:t> de SVM</a:t>
            </a:r>
          </a:p>
        </p:txBody>
      </p:sp>
      <p:cxnSp>
        <p:nvCxnSpPr>
          <p:cNvPr id="4" name="Straight Connector 5">
            <a:extLst>
              <a:ext uri="{FF2B5EF4-FFF2-40B4-BE49-F238E27FC236}">
                <a16:creationId xmlns:a16="http://schemas.microsoft.com/office/drawing/2014/main" id="{619978EE-A05D-3A81-A342-71B843BAC66B}"/>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3DBB0579-C71C-8C7D-8D90-DBFB3C5CB3F2}"/>
              </a:ext>
            </a:extLst>
          </p:cNvPr>
          <p:cNvSpPr txBox="1"/>
          <p:nvPr/>
        </p:nvSpPr>
        <p:spPr>
          <a:xfrm>
            <a:off x="153472" y="4480923"/>
            <a:ext cx="10947210" cy="1323439"/>
          </a:xfrm>
          <a:prstGeom prst="rect">
            <a:avLst/>
          </a:prstGeom>
          <a:noFill/>
        </p:spPr>
        <p:txBody>
          <a:bodyPr wrap="square" rtlCol="0">
            <a:spAutoFit/>
          </a:bodyPr>
          <a:lstStyle/>
          <a:p>
            <a:r>
              <a:rPr lang="fr-FR" sz="1600" dirty="0">
                <a:solidFill>
                  <a:srgbClr val="4D4D4D"/>
                </a:solidFill>
                <a:latin typeface="Montserrat" panose="02000505000000020004" pitchFamily="2" charset="0"/>
              </a:rPr>
              <a:t>Une fois la phase d’entraînement terminée, le SVM a ainsi trouvé, à partir de données d’entraînement, l’emplacement supposé de la frontière. En quelque sorte, il a « appris » l’emplacement de la frontière grâce aux données d’entraînement. Qui plus est, le SVM est maintenant </a:t>
            </a:r>
            <a:r>
              <a:rPr lang="fr-FR" sz="1600" dirty="0">
                <a:solidFill>
                  <a:srgbClr val="BD504B"/>
                </a:solidFill>
                <a:latin typeface="Montserrat" panose="02000505000000020004" pitchFamily="2" charset="0"/>
              </a:rPr>
              <a:t>capable de prédire </a:t>
            </a:r>
            <a:r>
              <a:rPr lang="fr-FR" sz="1600" dirty="0">
                <a:solidFill>
                  <a:srgbClr val="4D4D4D"/>
                </a:solidFill>
                <a:latin typeface="Montserrat" panose="02000505000000020004" pitchFamily="2" charset="0"/>
              </a:rPr>
              <a:t>à quelle catégorie appartient une entrée qu’il n’avait jamais vue avant, et sans intervention humaine (comme c’est le cas avec le triangle noir dans la Figure 2) : c’est là tout l’intérêt de l’apprentissage automatique.</a:t>
            </a:r>
          </a:p>
        </p:txBody>
      </p:sp>
      <p:sp>
        <p:nvSpPr>
          <p:cNvPr id="6" name="TextBox 27">
            <a:extLst>
              <a:ext uri="{FF2B5EF4-FFF2-40B4-BE49-F238E27FC236}">
                <a16:creationId xmlns:a16="http://schemas.microsoft.com/office/drawing/2014/main" id="{C52FD946-49F5-169F-1C92-32EBE0D2094B}"/>
              </a:ext>
            </a:extLst>
          </p:cNvPr>
          <p:cNvSpPr txBox="1"/>
          <p:nvPr/>
        </p:nvSpPr>
        <p:spPr>
          <a:xfrm>
            <a:off x="447623" y="1295371"/>
            <a:ext cx="5179454"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Un problème de classification</a:t>
            </a:r>
          </a:p>
        </p:txBody>
      </p:sp>
      <p:sp>
        <p:nvSpPr>
          <p:cNvPr id="7" name="ZoneTexte 6">
            <a:extLst>
              <a:ext uri="{FF2B5EF4-FFF2-40B4-BE49-F238E27FC236}">
                <a16:creationId xmlns:a16="http://schemas.microsoft.com/office/drawing/2014/main" id="{37D3D9CC-A8F9-AE42-8606-E8998F60337B}"/>
              </a:ext>
            </a:extLst>
          </p:cNvPr>
          <p:cNvSpPr txBox="1"/>
          <p:nvPr/>
        </p:nvSpPr>
        <p:spPr>
          <a:xfrm>
            <a:off x="2250831" y="3090028"/>
            <a:ext cx="9812215" cy="646331"/>
          </a:xfrm>
          <a:prstGeom prst="rect">
            <a:avLst/>
          </a:prstGeom>
          <a:noFill/>
        </p:spPr>
        <p:txBody>
          <a:bodyPr wrap="square" rtlCol="0">
            <a:spAutoFit/>
          </a:bodyPr>
          <a:lstStyle/>
          <a:p>
            <a:r>
              <a:rPr lang="fr-FR" dirty="0">
                <a:solidFill>
                  <a:srgbClr val="BD504B"/>
                </a:solidFill>
              </a:rPr>
              <a:t>Figure 2. Notre SVM, muni des données d'entraînement (les carrés bleus et les ronds rouges déjà indiqués comme tels par l'utilisateur), a tranché : le triangle noir est en fait un carré bleu.</a:t>
            </a:r>
          </a:p>
        </p:txBody>
      </p:sp>
      <p:pic>
        <p:nvPicPr>
          <p:cNvPr id="8" name="Image 7">
            <a:extLst>
              <a:ext uri="{FF2B5EF4-FFF2-40B4-BE49-F238E27FC236}">
                <a16:creationId xmlns:a16="http://schemas.microsoft.com/office/drawing/2014/main" id="{5CCA0D6F-51AB-3A8C-58ED-E8776F698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984" y="234642"/>
            <a:ext cx="6787661" cy="2556500"/>
          </a:xfrm>
          <a:prstGeom prst="rect">
            <a:avLst/>
          </a:prstGeom>
        </p:spPr>
      </p:pic>
    </p:spTree>
    <p:extLst>
      <p:ext uri="{BB962C8B-B14F-4D97-AF65-F5344CB8AC3E}">
        <p14:creationId xmlns:p14="http://schemas.microsoft.com/office/powerpoint/2010/main" val="62180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D3DF4-97E5-AEB7-B9A1-6337413AF97F}"/>
              </a:ext>
            </a:extLst>
          </p:cNvPr>
          <p:cNvSpPr txBox="1"/>
          <p:nvPr/>
        </p:nvSpPr>
        <p:spPr>
          <a:xfrm>
            <a:off x="356183" y="752667"/>
            <a:ext cx="4546437" cy="584775"/>
          </a:xfrm>
          <a:prstGeom prst="rect">
            <a:avLst/>
          </a:prstGeom>
          <a:noFill/>
        </p:spPr>
        <p:txBody>
          <a:bodyPr wrap="none" rtlCol="0">
            <a:spAutoFit/>
          </a:bodyPr>
          <a:lstStyle/>
          <a:p>
            <a:r>
              <a:rPr lang="fr-FR" sz="3200" b="1" dirty="0" err="1">
                <a:solidFill>
                  <a:srgbClr val="BD504B"/>
                </a:solidFill>
                <a:latin typeface="Montserrat" panose="00000500000000000000" pitchFamily="2" charset="0"/>
              </a:rPr>
              <a:t>Presentation</a:t>
            </a:r>
            <a:r>
              <a:rPr lang="fr-FR" sz="3200" b="1" dirty="0">
                <a:solidFill>
                  <a:srgbClr val="BD504B"/>
                </a:solidFill>
                <a:latin typeface="Montserrat" panose="00000500000000000000" pitchFamily="2" charset="0"/>
              </a:rPr>
              <a:t> de SVM</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7075558"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Les SVM dans les grandes lignes</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BD5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EBD8EB67-9AB7-0472-9D3A-1DECBCE43F67}"/>
              </a:ext>
            </a:extLst>
          </p:cNvPr>
          <p:cNvSpPr/>
          <p:nvPr/>
        </p:nvSpPr>
        <p:spPr>
          <a:xfrm>
            <a:off x="465687" y="1818153"/>
            <a:ext cx="6902522" cy="503984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Straight Connector 5">
            <a:extLst>
              <a:ext uri="{FF2B5EF4-FFF2-40B4-BE49-F238E27FC236}">
                <a16:creationId xmlns:a16="http://schemas.microsoft.com/office/drawing/2014/main" id="{82009E23-6DBF-CE0A-C659-6780FA926110}"/>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ABCB332D-CE1E-F561-B7FB-1791E57C5BA6}"/>
              </a:ext>
            </a:extLst>
          </p:cNvPr>
          <p:cNvSpPr txBox="1"/>
          <p:nvPr/>
        </p:nvSpPr>
        <p:spPr>
          <a:xfrm>
            <a:off x="442701" y="1654441"/>
            <a:ext cx="6902522" cy="5149487"/>
          </a:xfrm>
          <a:prstGeom prst="rect">
            <a:avLst/>
          </a:prstGeom>
          <a:noFill/>
        </p:spPr>
        <p:txBody>
          <a:bodyPr wrap="square" rtlCol="0">
            <a:spAutoFit/>
          </a:bodyPr>
          <a:lstStyle/>
          <a:p>
            <a:pPr algn="just">
              <a:lnSpc>
                <a:spcPct val="150000"/>
              </a:lnSpc>
            </a:pPr>
            <a:r>
              <a:rPr lang="fr-FR" sz="1700" dirty="0">
                <a:solidFill>
                  <a:srgbClr val="5F5F5F"/>
                </a:solidFill>
                <a:latin typeface="Montserrat" panose="00000500000000000000" pitchFamily="2" charset="0"/>
              </a:rPr>
              <a:t>Bon, nous savons donc que le but, pour un SVM, est d’apprendre à bien placer la frontière entre deux catégories. Mais comment faire ? Quand on a un ensemble de points d’entraînement, il existe plusieurs lignes droites qui peuvent séparer nos catégories. La plupart du temps, il y en a une infinité… Alors, laquelle choisir ?</a:t>
            </a:r>
          </a:p>
          <a:p>
            <a:pPr algn="just">
              <a:lnSpc>
                <a:spcPct val="150000"/>
              </a:lnSpc>
            </a:pPr>
            <a:r>
              <a:rPr lang="fr-FR" sz="1700" dirty="0">
                <a:solidFill>
                  <a:srgbClr val="BD504B"/>
                </a:solidFill>
                <a:latin typeface="Montserrat" panose="00000500000000000000" pitchFamily="2" charset="0"/>
              </a:rPr>
              <a:t>Intuitivement</a:t>
            </a:r>
            <a:r>
              <a:rPr lang="fr-FR" sz="1700" dirty="0">
                <a:solidFill>
                  <a:srgbClr val="5F5F5F"/>
                </a:solidFill>
                <a:latin typeface="Montserrat" panose="00000500000000000000" pitchFamily="2" charset="0"/>
              </a:rPr>
              <a:t>, on se dit que si on nous donne un nouveau point, très proche des ronds rouges, alors ce point a de fortes chances d’être un rond rouge lui aussi. Inversement, plus un point est près des carrés bleus, plus il a de chances d’être lui-même un carré bleu. Pour cette raison, un SVM va placer la frontière aussi loin que possible des carrés bleus, mais également aussi loin que possible des ronds rouges. </a:t>
            </a:r>
          </a:p>
        </p:txBody>
      </p:sp>
      <p:pic>
        <p:nvPicPr>
          <p:cNvPr id="14" name="Image 13">
            <a:extLst>
              <a:ext uri="{FF2B5EF4-FFF2-40B4-BE49-F238E27FC236}">
                <a16:creationId xmlns:a16="http://schemas.microsoft.com/office/drawing/2014/main" id="{0C3CF385-5979-A2C1-AAFE-FC53CEDAD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508" y="752667"/>
            <a:ext cx="4110309" cy="4475824"/>
          </a:xfrm>
          <a:prstGeom prst="rect">
            <a:avLst/>
          </a:prstGeom>
        </p:spPr>
      </p:pic>
      <p:sp>
        <p:nvSpPr>
          <p:cNvPr id="15" name="ZoneTexte 14">
            <a:extLst>
              <a:ext uri="{FF2B5EF4-FFF2-40B4-BE49-F238E27FC236}">
                <a16:creationId xmlns:a16="http://schemas.microsoft.com/office/drawing/2014/main" id="{8DE7E66B-52C0-962C-60F5-83DBB5B4246B}"/>
              </a:ext>
            </a:extLst>
          </p:cNvPr>
          <p:cNvSpPr txBox="1"/>
          <p:nvPr/>
        </p:nvSpPr>
        <p:spPr>
          <a:xfrm>
            <a:off x="7601610" y="5557934"/>
            <a:ext cx="4358104" cy="923330"/>
          </a:xfrm>
          <a:prstGeom prst="rect">
            <a:avLst/>
          </a:prstGeom>
          <a:noFill/>
        </p:spPr>
        <p:txBody>
          <a:bodyPr wrap="square" rtlCol="0">
            <a:spAutoFit/>
          </a:bodyPr>
          <a:lstStyle/>
          <a:p>
            <a:r>
              <a:rPr lang="fr-FR" dirty="0">
                <a:solidFill>
                  <a:srgbClr val="BD504B"/>
                </a:solidFill>
              </a:rPr>
              <a:t>Figure 3 : Pour un ensemble de données d'entraînement,</a:t>
            </a:r>
          </a:p>
          <a:p>
            <a:r>
              <a:rPr lang="fr-FR" dirty="0">
                <a:solidFill>
                  <a:srgbClr val="BD504B"/>
                </a:solidFill>
              </a:rPr>
              <a:t> il existe plusieurs frontières possibles</a:t>
            </a:r>
          </a:p>
        </p:txBody>
      </p:sp>
    </p:spTree>
    <p:extLst>
      <p:ext uri="{BB962C8B-B14F-4D97-AF65-F5344CB8AC3E}">
        <p14:creationId xmlns:p14="http://schemas.microsoft.com/office/powerpoint/2010/main" val="304015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D3DF4-97E5-AEB7-B9A1-6337413AF97F}"/>
              </a:ext>
            </a:extLst>
          </p:cNvPr>
          <p:cNvSpPr txBox="1"/>
          <p:nvPr/>
        </p:nvSpPr>
        <p:spPr>
          <a:xfrm>
            <a:off x="356183" y="752667"/>
            <a:ext cx="4546437" cy="584775"/>
          </a:xfrm>
          <a:prstGeom prst="rect">
            <a:avLst/>
          </a:prstGeom>
          <a:noFill/>
        </p:spPr>
        <p:txBody>
          <a:bodyPr wrap="none" rtlCol="0">
            <a:spAutoFit/>
          </a:bodyPr>
          <a:lstStyle/>
          <a:p>
            <a:r>
              <a:rPr lang="fr-FR" sz="3200" b="1" dirty="0" err="1">
                <a:solidFill>
                  <a:srgbClr val="BD504B"/>
                </a:solidFill>
                <a:latin typeface="Montserrat" panose="00000500000000000000" pitchFamily="2" charset="0"/>
              </a:rPr>
              <a:t>Presentation</a:t>
            </a:r>
            <a:r>
              <a:rPr lang="fr-FR" sz="3200" b="1" dirty="0">
                <a:solidFill>
                  <a:srgbClr val="BD504B"/>
                </a:solidFill>
                <a:latin typeface="Montserrat" panose="00000500000000000000" pitchFamily="2" charset="0"/>
              </a:rPr>
              <a:t> de SVM</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7075558"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Les SVM dans les grandes lignes</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BD5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BD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 name="Straight Connector 5">
            <a:extLst>
              <a:ext uri="{FF2B5EF4-FFF2-40B4-BE49-F238E27FC236}">
                <a16:creationId xmlns:a16="http://schemas.microsoft.com/office/drawing/2014/main" id="{82009E23-6DBF-CE0A-C659-6780FA926110}"/>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Image 6">
            <a:extLst>
              <a:ext uri="{FF2B5EF4-FFF2-40B4-BE49-F238E27FC236}">
                <a16:creationId xmlns:a16="http://schemas.microsoft.com/office/drawing/2014/main" id="{25591D41-2333-27F0-C80D-E2CC46355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87" y="1777352"/>
            <a:ext cx="11444959" cy="1611003"/>
          </a:xfrm>
          <a:prstGeom prst="rect">
            <a:avLst/>
          </a:prstGeom>
        </p:spPr>
      </p:pic>
      <p:sp>
        <p:nvSpPr>
          <p:cNvPr id="8" name="ZoneTexte 7">
            <a:extLst>
              <a:ext uri="{FF2B5EF4-FFF2-40B4-BE49-F238E27FC236}">
                <a16:creationId xmlns:a16="http://schemas.microsoft.com/office/drawing/2014/main" id="{107FD1CB-6881-6986-8324-CD66F78FD8EF}"/>
              </a:ext>
            </a:extLst>
          </p:cNvPr>
          <p:cNvSpPr txBox="1"/>
          <p:nvPr/>
        </p:nvSpPr>
        <p:spPr>
          <a:xfrm>
            <a:off x="108663" y="3658987"/>
            <a:ext cx="12159006" cy="923330"/>
          </a:xfrm>
          <a:prstGeom prst="rect">
            <a:avLst/>
          </a:prstGeom>
          <a:noFill/>
        </p:spPr>
        <p:txBody>
          <a:bodyPr wrap="square" rtlCol="0">
            <a:spAutoFit/>
          </a:bodyPr>
          <a:lstStyle/>
          <a:p>
            <a:r>
              <a:rPr lang="fr-FR" dirty="0">
                <a:solidFill>
                  <a:srgbClr val="BD504B"/>
                </a:solidFill>
              </a:rPr>
              <a:t>Figure 4 : A gauche, on maximise la distance d entre la frontière et les points d'entraînement. Au centre, une frontière non-optimale, qui passe très près des points d'entraînement. Cette frontière classe de façon erronée le rond rouge clair comme un carré bleu ! Au contraire, à droite, la frontière optimale (qui maximise d) classe bien le rond rouge clair comme un rond rouge.</a:t>
            </a:r>
          </a:p>
        </p:txBody>
      </p:sp>
      <p:sp>
        <p:nvSpPr>
          <p:cNvPr id="12" name="TextBox 6">
            <a:extLst>
              <a:ext uri="{FF2B5EF4-FFF2-40B4-BE49-F238E27FC236}">
                <a16:creationId xmlns:a16="http://schemas.microsoft.com/office/drawing/2014/main" id="{3FD25BE3-1C75-FA57-3EA4-758C7E23F684}"/>
              </a:ext>
            </a:extLst>
          </p:cNvPr>
          <p:cNvSpPr txBox="1"/>
          <p:nvPr/>
        </p:nvSpPr>
        <p:spPr>
          <a:xfrm>
            <a:off x="133442" y="4978478"/>
            <a:ext cx="11594324" cy="1077218"/>
          </a:xfrm>
          <a:prstGeom prst="rect">
            <a:avLst/>
          </a:prstGeom>
          <a:noFill/>
        </p:spPr>
        <p:txBody>
          <a:bodyPr wrap="square" rtlCol="0">
            <a:spAutoFit/>
          </a:bodyPr>
          <a:lstStyle/>
          <a:p>
            <a:r>
              <a:rPr lang="fr-FR" sz="1600" dirty="0">
                <a:latin typeface="Montserrat" panose="02000505000000020004" pitchFamily="2" charset="0"/>
              </a:rPr>
              <a:t>Comme on le voit dans la figure 4, c’est bien la frontière la plus éloignée de tous les points d’entraînement qui est optimale, on dit qu’elle a la meilleure </a:t>
            </a:r>
            <a:r>
              <a:rPr lang="fr-FR" sz="1600" b="1" dirty="0">
                <a:latin typeface="Montserrat" panose="02000505000000020004" pitchFamily="2" charset="0"/>
              </a:rPr>
              <a:t>capacité de généralisation</a:t>
            </a:r>
            <a:r>
              <a:rPr lang="fr-FR" sz="1600" dirty="0">
                <a:solidFill>
                  <a:srgbClr val="4DB2BB"/>
                </a:solidFill>
                <a:latin typeface="Montserrat" panose="02000505000000020004" pitchFamily="2" charset="0"/>
              </a:rPr>
              <a:t>. Ainsi, le but d’un SVM est de trouver cette frontière optimale, en maximisant la distance entre les points d’entraînement et la frontière.</a:t>
            </a:r>
          </a:p>
          <a:p>
            <a:r>
              <a:rPr lang="fr-FR" sz="1600" dirty="0">
                <a:solidFill>
                  <a:srgbClr val="BD504B"/>
                </a:solidFill>
                <a:latin typeface="Montserrat" panose="02000505000000020004" pitchFamily="2" charset="0"/>
              </a:rPr>
              <a:t>Les points d’entraînement les plus proches de la frontière sont appelés vecteurs support</a:t>
            </a:r>
          </a:p>
        </p:txBody>
      </p:sp>
    </p:spTree>
    <p:extLst>
      <p:ext uri="{BB962C8B-B14F-4D97-AF65-F5344CB8AC3E}">
        <p14:creationId xmlns:p14="http://schemas.microsoft.com/office/powerpoint/2010/main" val="2882505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E4E7E70C-5292-97DB-22A4-F634CCB316EC}"/>
              </a:ext>
            </a:extLst>
          </p:cNvPr>
          <p:cNvSpPr txBox="1"/>
          <p:nvPr/>
        </p:nvSpPr>
        <p:spPr>
          <a:xfrm>
            <a:off x="447621" y="761506"/>
            <a:ext cx="4546437" cy="584775"/>
          </a:xfrm>
          <a:prstGeom prst="rect">
            <a:avLst/>
          </a:prstGeom>
          <a:noFill/>
        </p:spPr>
        <p:txBody>
          <a:bodyPr wrap="none" rtlCol="0">
            <a:spAutoFit/>
          </a:bodyPr>
          <a:lstStyle/>
          <a:p>
            <a:r>
              <a:rPr lang="fr-FR" sz="3200" b="1" dirty="0">
                <a:solidFill>
                  <a:srgbClr val="BD504B"/>
                </a:solidFill>
                <a:latin typeface="Montserrat" panose="00000500000000000000" pitchFamily="2" charset="0"/>
              </a:rPr>
              <a:t>Présentation de SVM</a:t>
            </a:r>
          </a:p>
        </p:txBody>
      </p:sp>
      <p:cxnSp>
        <p:nvCxnSpPr>
          <p:cNvPr id="4" name="Straight Connector 5">
            <a:extLst>
              <a:ext uri="{FF2B5EF4-FFF2-40B4-BE49-F238E27FC236}">
                <a16:creationId xmlns:a16="http://schemas.microsoft.com/office/drawing/2014/main" id="{619978EE-A05D-3A81-A342-71B843BAC66B}"/>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3DBB0579-C71C-8C7D-8D90-DBFB3C5CB3F2}"/>
              </a:ext>
            </a:extLst>
          </p:cNvPr>
          <p:cNvSpPr txBox="1"/>
          <p:nvPr/>
        </p:nvSpPr>
        <p:spPr>
          <a:xfrm>
            <a:off x="1" y="2249223"/>
            <a:ext cx="5720862" cy="2062103"/>
          </a:xfrm>
          <a:prstGeom prst="rect">
            <a:avLst/>
          </a:prstGeom>
          <a:noFill/>
        </p:spPr>
        <p:txBody>
          <a:bodyPr wrap="square" rtlCol="0">
            <a:spAutoFit/>
          </a:bodyPr>
          <a:lstStyle/>
          <a:p>
            <a:r>
              <a:rPr lang="fr-FR" sz="1600" dirty="0">
                <a:solidFill>
                  <a:schemeClr val="accent6"/>
                </a:solidFill>
                <a:latin typeface="Montserrat" panose="02000505000000020004" pitchFamily="2" charset="0"/>
              </a:rPr>
              <a:t>Considérons l’exemple suivant(figure 5). Puisque les carrés sont entourés de ronds de toute part, il est impossible de trouver de ligne droite qui soit une frontière : on dit que les données d’entraînement ne sont pas linéairement séparables. Cependant, imaginez qu’on arrive à trouver une transformation qui fasse en sorte que notre problème ressemble à ça  (figure 6): </a:t>
            </a:r>
          </a:p>
        </p:txBody>
      </p:sp>
      <p:sp>
        <p:nvSpPr>
          <p:cNvPr id="6" name="TextBox 27">
            <a:extLst>
              <a:ext uri="{FF2B5EF4-FFF2-40B4-BE49-F238E27FC236}">
                <a16:creationId xmlns:a16="http://schemas.microsoft.com/office/drawing/2014/main" id="{C52FD946-49F5-169F-1C92-32EBE0D2094B}"/>
              </a:ext>
            </a:extLst>
          </p:cNvPr>
          <p:cNvSpPr txBox="1"/>
          <p:nvPr/>
        </p:nvSpPr>
        <p:spPr>
          <a:xfrm>
            <a:off x="447623" y="1295371"/>
            <a:ext cx="5179454" cy="419987"/>
          </a:xfrm>
          <a:prstGeom prst="rect">
            <a:avLst/>
          </a:prstGeom>
          <a:noFill/>
        </p:spPr>
        <p:txBody>
          <a:bodyPr wrap="square" rtlCol="0">
            <a:spAutoFit/>
          </a:bodyPr>
          <a:lstStyle/>
          <a:p>
            <a:pPr>
              <a:lnSpc>
                <a:spcPct val="150000"/>
              </a:lnSpc>
            </a:pPr>
            <a:r>
              <a:rPr lang="fr-FR" sz="1600" dirty="0">
                <a:solidFill>
                  <a:srgbClr val="4C51BC"/>
                </a:solidFill>
                <a:latin typeface="Montserrat" panose="00000500000000000000" pitchFamily="2" charset="0"/>
              </a:rPr>
              <a:t>Cas de </a:t>
            </a:r>
            <a:r>
              <a:rPr lang="fr-FR" sz="1600" dirty="0" err="1">
                <a:solidFill>
                  <a:srgbClr val="4C51BC"/>
                </a:solidFill>
                <a:latin typeface="Montserrat" panose="00000500000000000000" pitchFamily="2" charset="0"/>
              </a:rPr>
              <a:t>donnee</a:t>
            </a:r>
            <a:r>
              <a:rPr lang="fr-FR" sz="1600" dirty="0">
                <a:solidFill>
                  <a:srgbClr val="4C51BC"/>
                </a:solidFill>
                <a:latin typeface="Montserrat" panose="00000500000000000000" pitchFamily="2" charset="0"/>
              </a:rPr>
              <a:t> non </a:t>
            </a:r>
            <a:r>
              <a:rPr lang="fr-FR" sz="1600" dirty="0" err="1">
                <a:solidFill>
                  <a:srgbClr val="4C51BC"/>
                </a:solidFill>
                <a:latin typeface="Montserrat" panose="00000500000000000000" pitchFamily="2" charset="0"/>
              </a:rPr>
              <a:t>lineairement</a:t>
            </a:r>
            <a:r>
              <a:rPr lang="fr-FR" sz="1600" dirty="0">
                <a:solidFill>
                  <a:srgbClr val="4C51BC"/>
                </a:solidFill>
                <a:latin typeface="Montserrat" panose="00000500000000000000" pitchFamily="2" charset="0"/>
              </a:rPr>
              <a:t> </a:t>
            </a:r>
            <a:r>
              <a:rPr lang="fr-FR" sz="1600" dirty="0" err="1">
                <a:solidFill>
                  <a:srgbClr val="4C51BC"/>
                </a:solidFill>
                <a:latin typeface="Montserrat" panose="00000500000000000000" pitchFamily="2" charset="0"/>
              </a:rPr>
              <a:t>separable</a:t>
            </a:r>
            <a:r>
              <a:rPr lang="fr-FR" sz="1600" dirty="0">
                <a:solidFill>
                  <a:srgbClr val="4C51BC"/>
                </a:solidFill>
                <a:latin typeface="Montserrat" panose="00000500000000000000" pitchFamily="2" charset="0"/>
              </a:rPr>
              <a:t> …</a:t>
            </a:r>
          </a:p>
        </p:txBody>
      </p:sp>
      <p:sp>
        <p:nvSpPr>
          <p:cNvPr id="7" name="ZoneTexte 6">
            <a:extLst>
              <a:ext uri="{FF2B5EF4-FFF2-40B4-BE49-F238E27FC236}">
                <a16:creationId xmlns:a16="http://schemas.microsoft.com/office/drawing/2014/main" id="{37D3D9CC-A8F9-AE42-8606-E8998F60337B}"/>
              </a:ext>
            </a:extLst>
          </p:cNvPr>
          <p:cNvSpPr txBox="1"/>
          <p:nvPr/>
        </p:nvSpPr>
        <p:spPr>
          <a:xfrm>
            <a:off x="6723007" y="3105834"/>
            <a:ext cx="5275384" cy="646331"/>
          </a:xfrm>
          <a:prstGeom prst="rect">
            <a:avLst/>
          </a:prstGeom>
          <a:noFill/>
        </p:spPr>
        <p:txBody>
          <a:bodyPr wrap="square" rtlCol="0">
            <a:spAutoFit/>
          </a:bodyPr>
          <a:lstStyle/>
          <a:p>
            <a:r>
              <a:rPr lang="fr-FR" dirty="0">
                <a:solidFill>
                  <a:srgbClr val="BD504B"/>
                </a:solidFill>
              </a:rPr>
              <a:t>Figure 5 : Comment séparer les deux catégories avec une ligne droite ?</a:t>
            </a:r>
          </a:p>
        </p:txBody>
      </p:sp>
      <p:sp>
        <p:nvSpPr>
          <p:cNvPr id="14" name="Rectangle 13">
            <a:extLst>
              <a:ext uri="{FF2B5EF4-FFF2-40B4-BE49-F238E27FC236}">
                <a16:creationId xmlns:a16="http://schemas.microsoft.com/office/drawing/2014/main" id="{137B23F9-4485-3EFD-8186-A20C4F62C33C}"/>
              </a:ext>
            </a:extLst>
          </p:cNvPr>
          <p:cNvSpPr/>
          <p:nvPr/>
        </p:nvSpPr>
        <p:spPr>
          <a:xfrm>
            <a:off x="5884985" y="4642009"/>
            <a:ext cx="5884982" cy="184057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881D2090-DA36-F666-55BF-51E187209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432" y="375419"/>
            <a:ext cx="4818535" cy="2679878"/>
          </a:xfrm>
          <a:prstGeom prst="rect">
            <a:avLst/>
          </a:prstGeom>
          <a:ln>
            <a:solidFill>
              <a:schemeClr val="bg1">
                <a:lumMod val="85000"/>
              </a:schemeClr>
            </a:solidFill>
          </a:ln>
        </p:spPr>
      </p:pic>
      <p:pic>
        <p:nvPicPr>
          <p:cNvPr id="11" name="Image 10">
            <a:extLst>
              <a:ext uri="{FF2B5EF4-FFF2-40B4-BE49-F238E27FC236}">
                <a16:creationId xmlns:a16="http://schemas.microsoft.com/office/drawing/2014/main" id="{695837F9-A537-CC29-BAB5-A511D918D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7386"/>
            <a:ext cx="2743902" cy="2059091"/>
          </a:xfrm>
          <a:prstGeom prst="rect">
            <a:avLst/>
          </a:prstGeom>
        </p:spPr>
      </p:pic>
      <p:sp>
        <p:nvSpPr>
          <p:cNvPr id="12" name="ZoneTexte 11">
            <a:extLst>
              <a:ext uri="{FF2B5EF4-FFF2-40B4-BE49-F238E27FC236}">
                <a16:creationId xmlns:a16="http://schemas.microsoft.com/office/drawing/2014/main" id="{A1D6E497-7913-4A81-06C0-BFD26EB44E38}"/>
              </a:ext>
            </a:extLst>
          </p:cNvPr>
          <p:cNvSpPr txBox="1"/>
          <p:nvPr/>
        </p:nvSpPr>
        <p:spPr>
          <a:xfrm>
            <a:off x="222740" y="6211669"/>
            <a:ext cx="5275384" cy="646331"/>
          </a:xfrm>
          <a:prstGeom prst="rect">
            <a:avLst/>
          </a:prstGeom>
          <a:noFill/>
        </p:spPr>
        <p:txBody>
          <a:bodyPr wrap="square" rtlCol="0">
            <a:spAutoFit/>
          </a:bodyPr>
          <a:lstStyle/>
          <a:p>
            <a:r>
              <a:rPr lang="fr-FR" dirty="0">
                <a:solidFill>
                  <a:srgbClr val="BD504B"/>
                </a:solidFill>
              </a:rPr>
              <a:t>Figure 6 : Les mêmes points d'entraînement, après transformation</a:t>
            </a:r>
          </a:p>
        </p:txBody>
      </p:sp>
      <p:sp>
        <p:nvSpPr>
          <p:cNvPr id="13" name="TextBox 6">
            <a:extLst>
              <a:ext uri="{FF2B5EF4-FFF2-40B4-BE49-F238E27FC236}">
                <a16:creationId xmlns:a16="http://schemas.microsoft.com/office/drawing/2014/main" id="{A8ECAC00-DD3E-1602-8037-2C1DFD16A90C}"/>
              </a:ext>
            </a:extLst>
          </p:cNvPr>
          <p:cNvSpPr txBox="1"/>
          <p:nvPr/>
        </p:nvSpPr>
        <p:spPr>
          <a:xfrm>
            <a:off x="5884985" y="4642009"/>
            <a:ext cx="5720862" cy="1569660"/>
          </a:xfrm>
          <a:prstGeom prst="rect">
            <a:avLst/>
          </a:prstGeom>
          <a:noFill/>
        </p:spPr>
        <p:txBody>
          <a:bodyPr wrap="square" rtlCol="0">
            <a:spAutoFit/>
          </a:bodyPr>
          <a:lstStyle/>
          <a:p>
            <a:r>
              <a:rPr lang="fr-FR" sz="1600" dirty="0">
                <a:solidFill>
                  <a:schemeClr val="accent6"/>
                </a:solidFill>
                <a:latin typeface="Montserrat" panose="02000505000000020004" pitchFamily="2" charset="0"/>
              </a:rPr>
              <a:t>A partir de là, il est facile de trouver une séparation linéaire. Il suffit donc de trouver une transformation qui va bien pour pouvoir classer les objets. Cette méthode est appelée kernel trick ( astuce du noyau). Vous vous en doutez, toute la difficulté est de trouver la bonne transformation…</a:t>
            </a:r>
          </a:p>
        </p:txBody>
      </p:sp>
    </p:spTree>
    <p:extLst>
      <p:ext uri="{BB962C8B-B14F-4D97-AF65-F5344CB8AC3E}">
        <p14:creationId xmlns:p14="http://schemas.microsoft.com/office/powerpoint/2010/main" val="3819243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D65425-AAE2-30F8-6C5D-5363FE44820E}"/>
              </a:ext>
            </a:extLst>
          </p:cNvPr>
          <p:cNvSpPr>
            <a:spLocks noGrp="1"/>
          </p:cNvSpPr>
          <p:nvPr>
            <p:ph type="title"/>
          </p:nvPr>
        </p:nvSpPr>
        <p:spPr>
          <a:xfrm>
            <a:off x="1065507" y="733654"/>
            <a:ext cx="9825231" cy="3825092"/>
          </a:xfrm>
        </p:spPr>
        <p:txBody>
          <a:bodyPr/>
          <a:lstStyle/>
          <a:p>
            <a:r>
              <a:rPr lang="fr-FR" dirty="0">
                <a:solidFill>
                  <a:srgbClr val="4C51BC"/>
                </a:solidFill>
                <a:latin typeface="Heebo SemiBold" pitchFamily="2" charset="-79"/>
                <a:ea typeface="Cascadia Mono SemiBold" panose="020B0609020000020004" pitchFamily="49" charset="0"/>
                <a:cs typeface="Heebo SemiBold" pitchFamily="2" charset="-79"/>
              </a:rPr>
              <a:t>Formulation mathématique du problème et cas pratique</a:t>
            </a:r>
          </a:p>
        </p:txBody>
      </p:sp>
      <p:sp>
        <p:nvSpPr>
          <p:cNvPr id="3" name="Titre 2">
            <a:extLst>
              <a:ext uri="{FF2B5EF4-FFF2-40B4-BE49-F238E27FC236}">
                <a16:creationId xmlns:a16="http://schemas.microsoft.com/office/drawing/2014/main" id="{548E6D3B-0C0B-623A-8A81-E5A664A2BDCB}"/>
              </a:ext>
            </a:extLst>
          </p:cNvPr>
          <p:cNvSpPr>
            <a:spLocks noGrp="1"/>
          </p:cNvSpPr>
          <p:nvPr>
            <p:ph type="title" idx="2"/>
          </p:nvPr>
        </p:nvSpPr>
        <p:spPr>
          <a:solidFill>
            <a:srgbClr val="4C51BC"/>
          </a:solidFill>
        </p:spPr>
        <p:txBody>
          <a:bodyPr/>
          <a:lstStyle/>
          <a:p>
            <a:r>
              <a:rPr lang="fr-FR" dirty="0">
                <a:latin typeface="Muller Heavy" pitchFamily="2" charset="0"/>
              </a:rPr>
              <a:t>3</a:t>
            </a:r>
          </a:p>
        </p:txBody>
      </p:sp>
      <p:sp>
        <p:nvSpPr>
          <p:cNvPr id="4" name="Sous-titre 3">
            <a:extLst>
              <a:ext uri="{FF2B5EF4-FFF2-40B4-BE49-F238E27FC236}">
                <a16:creationId xmlns:a16="http://schemas.microsoft.com/office/drawing/2014/main" id="{B032FAAB-7B69-51E6-39E4-A841B6D9D526}"/>
              </a:ext>
            </a:extLst>
          </p:cNvPr>
          <p:cNvSpPr>
            <a:spLocks noGrp="1"/>
          </p:cNvSpPr>
          <p:nvPr>
            <p:ph type="subTitle" idx="1"/>
          </p:nvPr>
        </p:nvSpPr>
        <p:spPr>
          <a:xfrm>
            <a:off x="960000" y="4766414"/>
            <a:ext cx="6756800" cy="1224077"/>
          </a:xfrm>
        </p:spPr>
        <p:txBody>
          <a:bodyPr/>
          <a:lstStyle/>
          <a:p>
            <a:r>
              <a:rPr lang="fr-FR" dirty="0">
                <a:solidFill>
                  <a:schemeClr val="accent3">
                    <a:lumMod val="75000"/>
                  </a:schemeClr>
                </a:solidFill>
              </a:rPr>
              <a:t>Formulation mathématique et présentions d’un cas pratique sous python.</a:t>
            </a:r>
          </a:p>
        </p:txBody>
      </p:sp>
    </p:spTree>
    <p:extLst>
      <p:ext uri="{BB962C8B-B14F-4D97-AF65-F5344CB8AC3E}">
        <p14:creationId xmlns:p14="http://schemas.microsoft.com/office/powerpoint/2010/main" val="3077432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D3DF4-97E5-AEB7-B9A1-6337413AF97F}"/>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a:t>
            </a:r>
            <a:r>
              <a:rPr lang="fr-FR" sz="3200" b="1" dirty="0" err="1">
                <a:solidFill>
                  <a:srgbClr val="4C51BC"/>
                </a:solidFill>
                <a:latin typeface="Montserrat" panose="00000500000000000000" pitchFamily="2" charset="0"/>
              </a:rPr>
              <a:t>mathematique</a:t>
            </a:r>
            <a:endParaRPr lang="fr-FR" sz="3200" b="1" dirty="0">
              <a:solidFill>
                <a:srgbClr val="4C51BC"/>
              </a:solidFill>
              <a:latin typeface="Montserrat" panose="00000500000000000000" pitchFamily="2" charset="0"/>
            </a:endParaRP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18373" y="1653365"/>
            <a:ext cx="11773627" cy="3187411"/>
          </a:xfrm>
          <a:prstGeom prst="rect">
            <a:avLst/>
          </a:prstGeom>
          <a:noFill/>
        </p:spPr>
        <p:txBody>
          <a:bodyPr wrap="square" rtlCol="0">
            <a:spAutoFit/>
          </a:bodyPr>
          <a:lstStyle/>
          <a:p>
            <a:pPr marL="285750" indent="-285750" algn="just">
              <a:lnSpc>
                <a:spcPct val="150000"/>
              </a:lnSpc>
              <a:buClr>
                <a:srgbClr val="4DB2BB"/>
              </a:buClr>
              <a:buFont typeface="Wingdings" panose="05000000000000000000" pitchFamily="2" charset="2"/>
              <a:buChar char="q"/>
            </a:pPr>
            <a:r>
              <a:rPr lang="fr-FR" sz="1700" dirty="0">
                <a:solidFill>
                  <a:schemeClr val="accent4">
                    <a:lumMod val="50000"/>
                  </a:schemeClr>
                </a:solidFill>
                <a:latin typeface="Montserrat" panose="00000500000000000000" pitchFamily="2" charset="0"/>
              </a:rPr>
              <a:t>De façon plus générale que dans les exemples donnés précédemment, les SVM ne se bornent pas à séparer des points dans le plan. Ils peuvent en fait séparer des points dans un espace de dimension quelconque. </a:t>
            </a:r>
          </a:p>
          <a:p>
            <a:pPr marL="342900" indent="-342900" algn="just">
              <a:lnSpc>
                <a:spcPct val="150000"/>
              </a:lnSpc>
              <a:buClr>
                <a:srgbClr val="4DB2BB"/>
              </a:buClr>
              <a:buFont typeface="Wingdings" panose="05000000000000000000" pitchFamily="2" charset="2"/>
              <a:buChar char="q"/>
            </a:pPr>
            <a:r>
              <a:rPr lang="fr-FR" sz="1700" dirty="0">
                <a:solidFill>
                  <a:schemeClr val="accent4">
                    <a:lumMod val="50000"/>
                  </a:schemeClr>
                </a:solidFill>
                <a:latin typeface="Montserrat" panose="00000500000000000000" pitchFamily="2" charset="0"/>
              </a:rPr>
              <a:t>Fondamentalement, un SVM cherchera simplement à trouver un hyperplan qui sépare les deux catégories de notre problème.</a:t>
            </a:r>
          </a:p>
          <a:p>
            <a:pPr marL="342900" indent="-342900" algn="just">
              <a:lnSpc>
                <a:spcPct val="150000"/>
              </a:lnSpc>
              <a:buClr>
                <a:srgbClr val="4DB2BB"/>
              </a:buClr>
              <a:buFont typeface="Wingdings" panose="05000000000000000000" pitchFamily="2" charset="2"/>
              <a:buChar char="q"/>
            </a:pPr>
            <a:r>
              <a:rPr lang="fr-FR" sz="1700" dirty="0">
                <a:solidFill>
                  <a:schemeClr val="accent4">
                    <a:lumMod val="50000"/>
                  </a:schemeClr>
                </a:solidFill>
                <a:latin typeface="Montserrat" panose="00000500000000000000" pitchFamily="2" charset="0"/>
              </a:rPr>
              <a:t>Dans un espace vectoriel de dimension finie n, un hyperplan est un sous-espace vectoriel de dimension n - 1. Ainsi, dans un espace de dimension 2 un hyperplan sera une droite, dans un espace de dimension 3 un hyperplan sera un plan, etc.</a:t>
            </a: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Espace vectoriel et hyper-plan</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4C51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4C5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17362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D3DF4-97E5-AEB7-B9A1-6337413AF97F}"/>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a:t>
            </a:r>
            <a:r>
              <a:rPr lang="fr-FR" sz="3200" b="1" dirty="0" err="1">
                <a:solidFill>
                  <a:srgbClr val="4C51BC"/>
                </a:solidFill>
                <a:latin typeface="Montserrat" panose="00000500000000000000" pitchFamily="2" charset="0"/>
              </a:rPr>
              <a:t>mathematique</a:t>
            </a:r>
            <a:endParaRPr lang="fr-FR" sz="3200" b="1" dirty="0">
              <a:solidFill>
                <a:srgbClr val="4C51BC"/>
              </a:solidFill>
              <a:latin typeface="Montserrat" panose="00000500000000000000" pitchFamily="2" charset="0"/>
            </a:endParaRP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Espace vectorielle et hyperplan</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4C51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4C5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3">
            <a:extLst>
              <a:ext uri="{FF2B5EF4-FFF2-40B4-BE49-F238E27FC236}">
                <a16:creationId xmlns:a16="http://schemas.microsoft.com/office/drawing/2014/main" id="{28B1FA6E-3E39-E60A-A313-4CDBE897F8E7}"/>
              </a:ext>
            </a:extLst>
          </p:cNvPr>
          <p:cNvSpPr/>
          <p:nvPr/>
        </p:nvSpPr>
        <p:spPr>
          <a:xfrm>
            <a:off x="1311966" y="1818153"/>
            <a:ext cx="9836426" cy="4851004"/>
          </a:xfrm>
          <a:prstGeom prst="rect">
            <a:avLst/>
          </a:prstGeom>
          <a:solidFill>
            <a:srgbClr val="4DB2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775250BA-3E84-7020-E2C0-B527FC83924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49" b="89933" l="5579" r="52237">
                        <a14:foregroundMark x1="50368" y1="30083" x2="50763" y2="31228"/>
                        <a14:foregroundMark x1="52237" y1="31228" x2="52237" y2="31228"/>
                        <a14:foregroundMark x1="50000" y1="31228" x2="50000" y2="31228"/>
                        <a14:foregroundMark x1="15763" y1="23332" x2="9711" y2="50020"/>
                        <a14:foregroundMark x1="9711" y1="50020" x2="21553" y2="72641"/>
                        <a14:foregroundMark x1="21553" y1="72641" x2="40763" y2="79353"/>
                        <a14:foregroundMark x1="40763" y1="79353" x2="48658" y2="52665"/>
                        <a14:foregroundMark x1="48658" y1="52665" x2="51421" y2="26135"/>
                        <a14:foregroundMark x1="51421" y1="26135" x2="33421" y2="19187"/>
                        <a14:foregroundMark x1="33421" y1="19187" x2="15763" y2="23648"/>
                      </a14:backgroundRemoval>
                    </a14:imgEffect>
                  </a14:imgLayer>
                </a14:imgProps>
              </a:ext>
              <a:ext uri="{28A0092B-C50C-407E-A947-70E740481C1C}">
                <a14:useLocalDpi xmlns:a14="http://schemas.microsoft.com/office/drawing/2010/main" val="0"/>
              </a:ext>
            </a:extLst>
          </a:blip>
          <a:srcRect r="44122"/>
          <a:stretch/>
        </p:blipFill>
        <p:spPr>
          <a:xfrm rot="2104954">
            <a:off x="-428917" y="1818522"/>
            <a:ext cx="1636805" cy="1952586"/>
          </a:xfrm>
          <a:prstGeom prst="rect">
            <a:avLst/>
          </a:prstGeom>
          <a:effectLst>
            <a:softEdge rad="63500"/>
          </a:effectLst>
        </p:spPr>
      </p:pic>
      <mc:AlternateContent xmlns:mc="http://schemas.openxmlformats.org/markup-compatibility/2006" xmlns:a14="http://schemas.microsoft.com/office/drawing/2010/main">
        <mc:Choice Requires="a14">
          <p:sp>
            <p:nvSpPr>
              <p:cNvPr id="9" name="TextBox 6">
                <a:extLst>
                  <a:ext uri="{FF2B5EF4-FFF2-40B4-BE49-F238E27FC236}">
                    <a16:creationId xmlns:a16="http://schemas.microsoft.com/office/drawing/2014/main" id="{FE0C4936-6FFB-1376-DA36-04307386756E}"/>
                  </a:ext>
                </a:extLst>
              </p:cNvPr>
              <p:cNvSpPr txBox="1"/>
              <p:nvPr/>
            </p:nvSpPr>
            <p:spPr>
              <a:xfrm>
                <a:off x="1520688" y="1825211"/>
                <a:ext cx="9551504" cy="5091009"/>
              </a:xfrm>
              <a:prstGeom prst="rect">
                <a:avLst/>
              </a:prstGeom>
              <a:noFill/>
            </p:spPr>
            <p:txBody>
              <a:bodyPr wrap="square" rtlCol="0">
                <a:spAutoFit/>
              </a:bodyPr>
              <a:lstStyle/>
              <a:p>
                <a:pPr algn="just">
                  <a:lnSpc>
                    <a:spcPct val="150000"/>
                  </a:lnSpc>
                </a:pPr>
                <a:r>
                  <a:rPr lang="fr-FR" sz="1700" b="1" dirty="0">
                    <a:solidFill>
                      <a:srgbClr val="BD504B"/>
                    </a:solidFill>
                    <a:latin typeface="Montserrat" panose="00000500000000000000" pitchFamily="2" charset="0"/>
                  </a:rPr>
                  <a:t>Précisions sur les hyperplans</a:t>
                </a:r>
              </a:p>
              <a:p>
                <a:pPr marL="285750" indent="-285750" algn="just">
                  <a:lnSpc>
                    <a:spcPct val="150000"/>
                  </a:lnSpc>
                  <a:buFont typeface="Wingdings" panose="05000000000000000000" pitchFamily="2" charset="2"/>
                  <a:buChar char="q"/>
                </a:pPr>
                <a:r>
                  <a:rPr lang="fr-FR" sz="1600" dirty="0">
                    <a:solidFill>
                      <a:schemeClr val="bg1"/>
                    </a:solidFill>
                    <a:latin typeface="Montserrat" panose="00000500000000000000" pitchFamily="2" charset="0"/>
                  </a:rPr>
                  <a:t>Soit E</a:t>
                </a:r>
                <a14:m>
                  <m:oMath xmlns:m="http://schemas.openxmlformats.org/officeDocument/2006/math">
                    <m:r>
                      <a:rPr lang="en-US" sz="1600" b="0" i="1" smtClean="0">
                        <a:solidFill>
                          <a:schemeClr val="bg1"/>
                        </a:solidFill>
                        <a:latin typeface="Cambria Math" panose="02040503050406030204" pitchFamily="18" charset="0"/>
                      </a:rPr>
                      <m:t> </m:t>
                    </m:r>
                  </m:oMath>
                </a14:m>
                <a:r>
                  <a:rPr lang="fr-FR" sz="1600" dirty="0">
                    <a:solidFill>
                      <a:schemeClr val="bg1"/>
                    </a:solidFill>
                    <a:latin typeface="Montserrat" panose="00000500000000000000" pitchFamily="2" charset="0"/>
                  </a:rPr>
                  <a:t>un espace vectoriel de dimension n. L’équation caractéristique d’un hyperplan est de la forme </a:t>
                </a:r>
                <a14:m>
                  <m:oMath xmlns:m="http://schemas.openxmlformats.org/officeDocument/2006/math">
                    <m:sSub>
                      <m:sSubPr>
                        <m:ctrlPr>
                          <a:rPr lang="fr-FR" sz="1600" i="1" smtClean="0">
                            <a:solidFill>
                              <a:srgbClr val="BD504B"/>
                            </a:solidFill>
                            <a:latin typeface="Cambria Math" panose="02040503050406030204" pitchFamily="18" charset="0"/>
                          </a:rPr>
                        </m:ctrlPr>
                      </m:sSubPr>
                      <m:e>
                        <m:r>
                          <a:rPr lang="en-US" sz="1600" b="0" i="1" smtClean="0">
                            <a:solidFill>
                              <a:srgbClr val="BD504B"/>
                            </a:solidFill>
                            <a:latin typeface="Cambria Math" panose="02040503050406030204" pitchFamily="18" charset="0"/>
                          </a:rPr>
                          <m:t>𝑤</m:t>
                        </m:r>
                      </m:e>
                      <m:sub>
                        <m:r>
                          <a:rPr lang="en-US" sz="1600" b="0" i="1" smtClean="0">
                            <a:solidFill>
                              <a:srgbClr val="BD504B"/>
                            </a:solidFill>
                            <a:latin typeface="Cambria Math" panose="02040503050406030204" pitchFamily="18" charset="0"/>
                          </a:rPr>
                          <m:t>1</m:t>
                        </m:r>
                      </m:sub>
                    </m:sSub>
                    <m:sSub>
                      <m:sSubPr>
                        <m:ctrlPr>
                          <a:rPr lang="fr-FR" sz="1600" i="1">
                            <a:solidFill>
                              <a:srgbClr val="BD504B"/>
                            </a:solidFill>
                            <a:latin typeface="Cambria Math" panose="02040503050406030204" pitchFamily="18" charset="0"/>
                          </a:rPr>
                        </m:ctrlPr>
                      </m:sSubPr>
                      <m:e>
                        <m:r>
                          <a:rPr lang="en-US" sz="1600" b="0" i="1" smtClean="0">
                            <a:solidFill>
                              <a:srgbClr val="BD504B"/>
                            </a:solidFill>
                            <a:latin typeface="Cambria Math" panose="02040503050406030204" pitchFamily="18" charset="0"/>
                          </a:rPr>
                          <m:t>𝑥</m:t>
                        </m:r>
                      </m:e>
                      <m:sub>
                        <m:r>
                          <a:rPr lang="en-US" sz="1600" i="1">
                            <a:solidFill>
                              <a:srgbClr val="BD504B"/>
                            </a:solidFill>
                            <a:latin typeface="Cambria Math" panose="02040503050406030204" pitchFamily="18" charset="0"/>
                          </a:rPr>
                          <m:t>1</m:t>
                        </m:r>
                      </m:sub>
                    </m:sSub>
                    <m:r>
                      <a:rPr lang="en-US" sz="1600" b="0" i="1" smtClean="0">
                        <a:solidFill>
                          <a:srgbClr val="BD504B"/>
                        </a:solidFill>
                        <a:latin typeface="Cambria Math" panose="02040503050406030204" pitchFamily="18" charset="0"/>
                      </a:rPr>
                      <m:t>+</m:t>
                    </m:r>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𝑤</m:t>
                        </m:r>
                      </m:e>
                      <m:sub>
                        <m:r>
                          <a:rPr lang="en-US" sz="1600" b="0" i="1" smtClean="0">
                            <a:solidFill>
                              <a:srgbClr val="BD504B"/>
                            </a:solidFill>
                            <a:latin typeface="Cambria Math" panose="02040503050406030204" pitchFamily="18" charset="0"/>
                          </a:rPr>
                          <m:t>2</m:t>
                        </m:r>
                      </m:sub>
                    </m:sSub>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𝑥</m:t>
                        </m:r>
                      </m:e>
                      <m:sub>
                        <m:r>
                          <a:rPr lang="en-US" sz="1600" b="0" i="1" smtClean="0">
                            <a:solidFill>
                              <a:srgbClr val="BD504B"/>
                            </a:solidFill>
                            <a:latin typeface="Cambria Math" panose="02040503050406030204" pitchFamily="18" charset="0"/>
                          </a:rPr>
                          <m:t>2</m:t>
                        </m:r>
                      </m:sub>
                    </m:sSub>
                    <m:r>
                      <a:rPr lang="en-US" sz="1600" i="1">
                        <a:solidFill>
                          <a:srgbClr val="BD504B"/>
                        </a:solidFill>
                        <a:latin typeface="Cambria Math" panose="02040503050406030204" pitchFamily="18" charset="0"/>
                      </a:rPr>
                      <m:t>+</m:t>
                    </m:r>
                    <m:r>
                      <a:rPr lang="en-US" sz="1600" b="0" i="1" smtClean="0">
                        <a:solidFill>
                          <a:srgbClr val="BD504B"/>
                        </a:solidFill>
                        <a:latin typeface="Cambria Math" panose="02040503050406030204" pitchFamily="18" charset="0"/>
                      </a:rPr>
                      <m:t>…+</m:t>
                    </m:r>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𝑤</m:t>
                        </m:r>
                      </m:e>
                      <m:sub>
                        <m:r>
                          <a:rPr lang="en-US" sz="1600" b="0" i="1" smtClean="0">
                            <a:solidFill>
                              <a:srgbClr val="BD504B"/>
                            </a:solidFill>
                            <a:latin typeface="Cambria Math" panose="02040503050406030204" pitchFamily="18" charset="0"/>
                          </a:rPr>
                          <m:t>𝑛</m:t>
                        </m:r>
                      </m:sub>
                    </m:sSub>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𝑥</m:t>
                        </m:r>
                      </m:e>
                      <m:sub>
                        <m:r>
                          <a:rPr lang="en-US" sz="1600" b="0" i="1" smtClean="0">
                            <a:solidFill>
                              <a:srgbClr val="BD504B"/>
                            </a:solidFill>
                            <a:latin typeface="Cambria Math" panose="02040503050406030204" pitchFamily="18" charset="0"/>
                          </a:rPr>
                          <m:t>𝑛</m:t>
                        </m:r>
                      </m:sub>
                    </m:sSub>
                    <m:r>
                      <a:rPr lang="en-US" sz="1600" b="0" i="1" smtClean="0">
                        <a:solidFill>
                          <a:srgbClr val="BD504B"/>
                        </a:solidFill>
                        <a:latin typeface="Cambria Math" panose="02040503050406030204" pitchFamily="18" charset="0"/>
                      </a:rPr>
                      <m:t>=0 (∗)</m:t>
                    </m:r>
                  </m:oMath>
                </a14:m>
                <a:r>
                  <a:rPr lang="fr-FR" sz="1600" dirty="0">
                    <a:solidFill>
                      <a:srgbClr val="BD504B"/>
                    </a:solidFill>
                    <a:latin typeface="Montserrat" panose="00000500000000000000" pitchFamily="2" charset="0"/>
                  </a:rPr>
                  <a:t> </a:t>
                </a:r>
                <a:r>
                  <a:rPr lang="fr-FR" sz="1600" dirty="0">
                    <a:solidFill>
                      <a:schemeClr val="bg1"/>
                    </a:solidFill>
                    <a:latin typeface="Montserrat" panose="00000500000000000000" pitchFamily="2" charset="0"/>
                  </a:rPr>
                  <a:t>ou </a:t>
                </a:r>
                <a14:m>
                  <m:oMath xmlns:m="http://schemas.openxmlformats.org/officeDocument/2006/math">
                    <m:sSub>
                      <m:sSubPr>
                        <m:ctrlPr>
                          <a:rPr lang="fr-FR"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1</m:t>
                        </m:r>
                      </m:sub>
                    </m:sSub>
                    <m:r>
                      <a:rPr lang="en-US" sz="1600" b="0" i="1" smtClean="0">
                        <a:solidFill>
                          <a:schemeClr val="bg1"/>
                        </a:solidFill>
                        <a:latin typeface="Cambria Math" panose="02040503050406030204" pitchFamily="18" charset="0"/>
                      </a:rPr>
                      <m:t>,…</m:t>
                    </m:r>
                    <m:sSub>
                      <m:sSubPr>
                        <m:ctrlPr>
                          <a:rPr lang="fr-FR"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𝑤</m:t>
                        </m:r>
                      </m:e>
                      <m:sub>
                        <m:r>
                          <a:rPr lang="en-US" sz="1600" b="0" i="1" smtClean="0">
                            <a:solidFill>
                              <a:schemeClr val="bg1"/>
                            </a:solidFill>
                            <a:latin typeface="Cambria Math" panose="02040503050406030204" pitchFamily="18" charset="0"/>
                          </a:rPr>
                          <m:t>𝑛</m:t>
                        </m:r>
                      </m:sub>
                    </m:sSub>
                  </m:oMath>
                </a14:m>
                <a:r>
                  <a:rPr lang="fr-FR" sz="1600" dirty="0">
                    <a:solidFill>
                      <a:schemeClr val="bg1"/>
                    </a:solidFill>
                    <a:latin typeface="Montserrat" panose="00000500000000000000" pitchFamily="2" charset="0"/>
                  </a:rPr>
                  <a:t> sont des </a:t>
                </a:r>
                <a:r>
                  <a:rPr lang="fr-FR" sz="1600" dirty="0" err="1">
                    <a:solidFill>
                      <a:schemeClr val="bg1"/>
                    </a:solidFill>
                    <a:latin typeface="Montserrat" panose="00000500000000000000" pitchFamily="2" charset="0"/>
                  </a:rPr>
                  <a:t>scalaires.Par</a:t>
                </a:r>
                <a:r>
                  <a:rPr lang="fr-FR" sz="1600" dirty="0">
                    <a:solidFill>
                      <a:schemeClr val="bg1"/>
                    </a:solidFill>
                    <a:latin typeface="Montserrat" panose="00000500000000000000" pitchFamily="2" charset="0"/>
                  </a:rPr>
                  <a:t> </a:t>
                </a:r>
                <a:r>
                  <a:rPr lang="fr-FR" sz="1600" dirty="0" err="1">
                    <a:solidFill>
                      <a:schemeClr val="bg1"/>
                    </a:solidFill>
                    <a:latin typeface="Montserrat" panose="00000500000000000000" pitchFamily="2" charset="0"/>
                  </a:rPr>
                  <a:t>definiton</a:t>
                </a:r>
                <a:r>
                  <a:rPr lang="fr-FR" sz="1600" dirty="0">
                    <a:solidFill>
                      <a:schemeClr val="bg1"/>
                    </a:solidFill>
                    <a:latin typeface="Montserrat" panose="00000500000000000000" pitchFamily="2" charset="0"/>
                  </a:rPr>
                  <a:t> pour tout vecteur </a:t>
                </a:r>
                <a14:m>
                  <m:oMath xmlns:m="http://schemas.openxmlformats.org/officeDocument/2006/math">
                    <m:r>
                      <a:rPr lang="en-US" sz="1600" b="0" i="1" smtClean="0">
                        <a:solidFill>
                          <a:schemeClr val="bg1"/>
                        </a:solidFill>
                        <a:latin typeface="Cambria Math" panose="02040503050406030204" pitchFamily="18" charset="0"/>
                      </a:rPr>
                      <m:t>𝑥</m:t>
                    </m:r>
                    <m:r>
                      <a:rPr lang="en-US" sz="1600" b="0" i="1" smtClean="0">
                        <a:solidFill>
                          <a:schemeClr val="bg1"/>
                        </a:solidFill>
                        <a:latin typeface="Cambria Math" panose="02040503050406030204" pitchFamily="18" charset="0"/>
                      </a:rPr>
                      <m:t>=</m:t>
                    </m:r>
                    <m:d>
                      <m:dPr>
                        <m:ctrlPr>
                          <a:rPr lang="en-US" sz="1600" b="0" i="1" smtClean="0">
                            <a:solidFill>
                              <a:schemeClr val="bg1"/>
                            </a:solidFill>
                            <a:latin typeface="Cambria Math" panose="02040503050406030204" pitchFamily="18" charset="0"/>
                          </a:rPr>
                        </m:ctrlPr>
                      </m:dPr>
                      <m:e>
                        <m:f>
                          <m:fPr>
                            <m:type m:val="noBar"/>
                            <m:ctrlPr>
                              <a:rPr lang="en-US" sz="1600" b="0" i="1" smtClean="0">
                                <a:solidFill>
                                  <a:schemeClr val="bg1"/>
                                </a:solidFill>
                                <a:latin typeface="Cambria Math" panose="02040503050406030204" pitchFamily="18" charset="0"/>
                              </a:rPr>
                            </m:ctrlPr>
                          </m:fPr>
                          <m:num>
                            <m:sSub>
                              <m:sSubPr>
                                <m:ctrlPr>
                                  <a:rPr lang="fr-FR"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𝑥</m:t>
                                </m:r>
                              </m:e>
                              <m:sub>
                                <m:r>
                                  <a:rPr lang="en-US" sz="1600" i="1">
                                    <a:solidFill>
                                      <a:schemeClr val="bg1"/>
                                    </a:solidFill>
                                    <a:latin typeface="Cambria Math" panose="02040503050406030204" pitchFamily="18" charset="0"/>
                                  </a:rPr>
                                  <m:t>1</m:t>
                                </m:r>
                              </m:sub>
                            </m:sSub>
                          </m:num>
                          <m:den>
                            <m:eqArr>
                              <m:eqArrPr>
                                <m:ctrlPr>
                                  <a:rPr lang="fr-FR" sz="1600" i="1">
                                    <a:solidFill>
                                      <a:schemeClr val="bg1"/>
                                    </a:solidFill>
                                    <a:latin typeface="Cambria Math" panose="02040503050406030204" pitchFamily="18" charset="0"/>
                                  </a:rPr>
                                </m:ctrlPr>
                              </m:eqArrPr>
                              <m:e>
                                <m:sSub>
                                  <m:sSubPr>
                                    <m:ctrlPr>
                                      <a:rPr lang="fr-FR"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𝑥</m:t>
                                    </m:r>
                                  </m:e>
                                  <m:sub>
                                    <m:r>
                                      <a:rPr lang="en-US" sz="1600" b="0" i="1" smtClean="0">
                                        <a:solidFill>
                                          <a:schemeClr val="bg1"/>
                                        </a:solidFill>
                                        <a:latin typeface="Cambria Math" panose="02040503050406030204" pitchFamily="18" charset="0"/>
                                      </a:rPr>
                                      <m:t>2</m:t>
                                    </m:r>
                                  </m:sub>
                                </m:sSub>
                              </m:e>
                              <m:e>
                                <m:r>
                                  <a:rPr lang="en-US" sz="1600" b="0" i="1" smtClean="0">
                                    <a:solidFill>
                                      <a:schemeClr val="bg1"/>
                                    </a:solidFill>
                                    <a:latin typeface="Cambria Math" panose="02040503050406030204" pitchFamily="18" charset="0"/>
                                  </a:rPr>
                                  <m:t>.</m:t>
                                </m:r>
                              </m:e>
                              <m:e>
                                <m:r>
                                  <a:rPr lang="en-US" sz="1600" b="0" i="1" smtClean="0">
                                    <a:solidFill>
                                      <a:schemeClr val="bg1"/>
                                    </a:solidFill>
                                    <a:latin typeface="Cambria Math" panose="02040503050406030204" pitchFamily="18" charset="0"/>
                                  </a:rPr>
                                  <m:t>.</m:t>
                                </m:r>
                              </m:e>
                              <m:e>
                                <m:r>
                                  <a:rPr lang="en-US" sz="1600" b="0" i="1" smtClean="0">
                                    <a:solidFill>
                                      <a:schemeClr val="bg1"/>
                                    </a:solidFill>
                                    <a:latin typeface="Cambria Math" panose="02040503050406030204" pitchFamily="18" charset="0"/>
                                  </a:rPr>
                                  <m:t>.</m:t>
                                </m:r>
                              </m:e>
                              <m:e>
                                <m:sSub>
                                  <m:sSubPr>
                                    <m:ctrlPr>
                                      <a:rPr lang="fr-FR"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𝑥</m:t>
                                    </m:r>
                                  </m:e>
                                  <m:sub>
                                    <m:r>
                                      <a:rPr lang="en-US" sz="1600" b="0" i="1" smtClean="0">
                                        <a:solidFill>
                                          <a:schemeClr val="bg1"/>
                                        </a:solidFill>
                                        <a:latin typeface="Cambria Math" panose="02040503050406030204" pitchFamily="18" charset="0"/>
                                      </a:rPr>
                                      <m:t>𝑛</m:t>
                                    </m:r>
                                  </m:sub>
                                </m:sSub>
                              </m:e>
                            </m:eqArr>
                          </m:den>
                        </m:f>
                      </m:e>
                    </m:d>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𝐸</m:t>
                    </m:r>
                  </m:oMath>
                </a14:m>
                <a:r>
                  <a:rPr lang="fr-FR" sz="1600" dirty="0">
                    <a:solidFill>
                      <a:schemeClr val="bg1"/>
                    </a:solidFill>
                    <a:latin typeface="Montserrat" panose="00000500000000000000" pitchFamily="2" charset="0"/>
                  </a:rPr>
                  <a:t> vérifiant l’</a:t>
                </a:r>
                <a:r>
                  <a:rPr lang="fr-FR" sz="1600" dirty="0" err="1">
                    <a:solidFill>
                      <a:schemeClr val="bg1"/>
                    </a:solidFill>
                    <a:latin typeface="Montserrat" panose="00000500000000000000" pitchFamily="2" charset="0"/>
                  </a:rPr>
                  <a:t>equation</a:t>
                </a:r>
                <a:r>
                  <a:rPr lang="fr-FR" sz="1600" dirty="0">
                    <a:solidFill>
                      <a:schemeClr val="bg1"/>
                    </a:solidFill>
                    <a:latin typeface="Montserrat" panose="00000500000000000000" pitchFamily="2" charset="0"/>
                  </a:rPr>
                  <a:t>  </a:t>
                </a:r>
                <a:r>
                  <a:rPr lang="fr-FR" sz="1600" dirty="0">
                    <a:solidFill>
                      <a:srgbClr val="BD504B"/>
                    </a:solidFill>
                    <a:latin typeface="Montserrat" panose="00000500000000000000" pitchFamily="2" charset="0"/>
                  </a:rPr>
                  <a:t>(*)</a:t>
                </a:r>
                <a:r>
                  <a:rPr lang="fr-FR" sz="1600" dirty="0">
                    <a:solidFill>
                      <a:schemeClr val="bg1"/>
                    </a:solidFill>
                    <a:latin typeface="Montserrat" panose="00000500000000000000" pitchFamily="2" charset="0"/>
                  </a:rPr>
                  <a:t> appartient a l’hyperplan .</a:t>
                </a:r>
              </a:p>
              <a:p>
                <a:pPr marL="285750" indent="-285750" algn="just">
                  <a:lnSpc>
                    <a:spcPct val="150000"/>
                  </a:lnSpc>
                  <a:buFont typeface="Wingdings" panose="05000000000000000000" pitchFamily="2" charset="2"/>
                  <a:buChar char="q"/>
                </a:pPr>
                <a:r>
                  <a:rPr lang="fr-FR" sz="1600" dirty="0">
                    <a:solidFill>
                      <a:schemeClr val="bg1"/>
                    </a:solidFill>
                    <a:latin typeface="Montserrat" panose="00000500000000000000" pitchFamily="2" charset="0"/>
                  </a:rPr>
                  <a:t>De plus, un hyperplan sépare complètement l’espace vectoriel en deux parties distinctes. Ainsi, une ligne droite sépare le plan en deux régions distinctes ; et en dimension 3, c’est le plan qui joue le rôle de ce séparateur : il y a un demi-espace « d’un côté » du plan, et un autre demi-espace « de l’autre côté » du plan. Avec un hyperplan, il est donc possible de diviser notre espace vectoriel en deux catégories distinctes : </a:t>
                </a:r>
                <a:r>
                  <a:rPr lang="fr-FR" sz="1600" dirty="0">
                    <a:solidFill>
                      <a:srgbClr val="BD504B"/>
                    </a:solidFill>
                    <a:latin typeface="Montserrat" panose="00000500000000000000" pitchFamily="2" charset="0"/>
                  </a:rPr>
                  <a:t>tout pile ce qu’il nous faut pour notre problème de classification !</a:t>
                </a:r>
              </a:p>
              <a:p>
                <a:pPr marL="285750" indent="-285750" algn="just">
                  <a:lnSpc>
                    <a:spcPct val="150000"/>
                  </a:lnSpc>
                  <a:buFont typeface="Wingdings" panose="05000000000000000000" pitchFamily="2" charset="2"/>
                  <a:buChar char="q"/>
                </a:pPr>
                <a:endParaRPr lang="fr-FR" sz="1600" dirty="0">
                  <a:solidFill>
                    <a:srgbClr val="BD504B"/>
                  </a:solidFill>
                  <a:latin typeface="Montserrat" panose="00000500000000000000" pitchFamily="2" charset="0"/>
                </a:endParaRPr>
              </a:p>
              <a:p>
                <a:pPr algn="just">
                  <a:lnSpc>
                    <a:spcPct val="150000"/>
                  </a:lnSpc>
                </a:pPr>
                <a:endParaRPr lang="fr-FR" sz="1600" dirty="0">
                  <a:solidFill>
                    <a:schemeClr val="bg1"/>
                  </a:solidFill>
                  <a:latin typeface="Montserrat" panose="00000500000000000000" pitchFamily="2" charset="0"/>
                </a:endParaRPr>
              </a:p>
            </p:txBody>
          </p:sp>
        </mc:Choice>
        <mc:Fallback xmlns="">
          <p:sp>
            <p:nvSpPr>
              <p:cNvPr id="9" name="TextBox 6">
                <a:extLst>
                  <a:ext uri="{FF2B5EF4-FFF2-40B4-BE49-F238E27FC236}">
                    <a16:creationId xmlns:a16="http://schemas.microsoft.com/office/drawing/2014/main" id="{FE0C4936-6FFB-1376-DA36-04307386756E}"/>
                  </a:ext>
                </a:extLst>
              </p:cNvPr>
              <p:cNvSpPr txBox="1">
                <a:spLocks noRot="1" noChangeAspect="1" noMove="1" noResize="1" noEditPoints="1" noAdjustHandles="1" noChangeArrowheads="1" noChangeShapeType="1" noTextEdit="1"/>
              </p:cNvSpPr>
              <p:nvPr/>
            </p:nvSpPr>
            <p:spPr>
              <a:xfrm>
                <a:off x="1520688" y="1825211"/>
                <a:ext cx="9551504" cy="5091009"/>
              </a:xfrm>
              <a:prstGeom prst="rect">
                <a:avLst/>
              </a:prstGeom>
              <a:blipFill>
                <a:blip r:embed="rId5"/>
                <a:stretch>
                  <a:fillRect l="-383" r="-383"/>
                </a:stretch>
              </a:blipFill>
            </p:spPr>
            <p:txBody>
              <a:bodyPr/>
              <a:lstStyle/>
              <a:p>
                <a:r>
                  <a:rPr lang="fr-FR">
                    <a:noFill/>
                  </a:rPr>
                  <a:t> </a:t>
                </a:r>
              </a:p>
            </p:txBody>
          </p:sp>
        </mc:Fallback>
      </mc:AlternateContent>
    </p:spTree>
    <p:extLst>
      <p:ext uri="{BB962C8B-B14F-4D97-AF65-F5344CB8AC3E}">
        <p14:creationId xmlns:p14="http://schemas.microsoft.com/office/powerpoint/2010/main" val="865665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D65425-AAE2-30F8-6C5D-5363FE44820E}"/>
              </a:ext>
            </a:extLst>
          </p:cNvPr>
          <p:cNvSpPr>
            <a:spLocks noGrp="1"/>
          </p:cNvSpPr>
          <p:nvPr>
            <p:ph type="title"/>
          </p:nvPr>
        </p:nvSpPr>
        <p:spPr>
          <a:xfrm>
            <a:off x="1621967" y="2655800"/>
            <a:ext cx="6756800" cy="1122400"/>
          </a:xfrm>
        </p:spPr>
        <p:txBody>
          <a:bodyPr/>
          <a:lstStyle/>
          <a:p>
            <a:r>
              <a:rPr lang="fr-FR" dirty="0">
                <a:solidFill>
                  <a:srgbClr val="4DB2BB"/>
                </a:solidFill>
                <a:latin typeface="Heebo SemiBold" pitchFamily="2" charset="-79"/>
                <a:ea typeface="Cascadia Mono SemiBold" panose="020B0609020000020004" pitchFamily="49" charset="0"/>
                <a:cs typeface="Heebo SemiBold" pitchFamily="2" charset="-79"/>
              </a:rPr>
              <a:t>Intérêt du sujet</a:t>
            </a:r>
          </a:p>
        </p:txBody>
      </p:sp>
      <p:sp>
        <p:nvSpPr>
          <p:cNvPr id="3" name="Titre 2">
            <a:extLst>
              <a:ext uri="{FF2B5EF4-FFF2-40B4-BE49-F238E27FC236}">
                <a16:creationId xmlns:a16="http://schemas.microsoft.com/office/drawing/2014/main" id="{548E6D3B-0C0B-623A-8A81-E5A664A2BDCB}"/>
              </a:ext>
            </a:extLst>
          </p:cNvPr>
          <p:cNvSpPr>
            <a:spLocks noGrp="1"/>
          </p:cNvSpPr>
          <p:nvPr>
            <p:ph type="title" idx="2"/>
          </p:nvPr>
        </p:nvSpPr>
        <p:spPr>
          <a:solidFill>
            <a:srgbClr val="4DB2BB"/>
          </a:solidFill>
        </p:spPr>
        <p:txBody>
          <a:bodyPr/>
          <a:lstStyle/>
          <a:p>
            <a:r>
              <a:rPr lang="fr-FR" dirty="0">
                <a:latin typeface="Muller Heavy" pitchFamily="2" charset="0"/>
              </a:rPr>
              <a:t>1</a:t>
            </a:r>
          </a:p>
        </p:txBody>
      </p:sp>
      <p:sp>
        <p:nvSpPr>
          <p:cNvPr id="4" name="Sous-titre 3">
            <a:extLst>
              <a:ext uri="{FF2B5EF4-FFF2-40B4-BE49-F238E27FC236}">
                <a16:creationId xmlns:a16="http://schemas.microsoft.com/office/drawing/2014/main" id="{B032FAAB-7B69-51E6-39E4-A841B6D9D526}"/>
              </a:ext>
            </a:extLst>
          </p:cNvPr>
          <p:cNvSpPr>
            <a:spLocks noGrp="1"/>
          </p:cNvSpPr>
          <p:nvPr>
            <p:ph type="subTitle" idx="1"/>
          </p:nvPr>
        </p:nvSpPr>
        <p:spPr/>
        <p:txBody>
          <a:bodyPr/>
          <a:lstStyle/>
          <a:p>
            <a:r>
              <a:rPr lang="fr-FR" dirty="0">
                <a:solidFill>
                  <a:schemeClr val="accent3">
                    <a:lumMod val="75000"/>
                  </a:schemeClr>
                </a:solidFill>
              </a:rPr>
              <a:t>Présentation générale</a:t>
            </a:r>
          </a:p>
        </p:txBody>
      </p:sp>
    </p:spTree>
    <p:extLst>
      <p:ext uri="{BB962C8B-B14F-4D97-AF65-F5344CB8AC3E}">
        <p14:creationId xmlns:p14="http://schemas.microsoft.com/office/powerpoint/2010/main" val="3712003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D3DF4-97E5-AEB7-B9A1-6337413AF97F}"/>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a:t>
            </a:r>
            <a:r>
              <a:rPr lang="fr-FR" sz="3200" b="1" dirty="0" err="1">
                <a:solidFill>
                  <a:srgbClr val="4C51BC"/>
                </a:solidFill>
                <a:latin typeface="Montserrat" panose="00000500000000000000" pitchFamily="2" charset="0"/>
              </a:rPr>
              <a:t>mathematique</a:t>
            </a:r>
            <a:endParaRPr lang="fr-FR" sz="3200" b="1" dirty="0">
              <a:solidFill>
                <a:srgbClr val="4C51BC"/>
              </a:solidFill>
              <a:latin typeface="Montserrat" panose="00000500000000000000" pitchFamily="2" charset="0"/>
            </a:endParaRP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Espace vectorielle et hyperplan</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4C51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4C5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3">
            <a:extLst>
              <a:ext uri="{FF2B5EF4-FFF2-40B4-BE49-F238E27FC236}">
                <a16:creationId xmlns:a16="http://schemas.microsoft.com/office/drawing/2014/main" id="{28B1FA6E-3E39-E60A-A313-4CDBE897F8E7}"/>
              </a:ext>
            </a:extLst>
          </p:cNvPr>
          <p:cNvSpPr/>
          <p:nvPr/>
        </p:nvSpPr>
        <p:spPr>
          <a:xfrm>
            <a:off x="1311965" y="1818153"/>
            <a:ext cx="10793895" cy="4851004"/>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775250BA-3E84-7020-E2C0-B527FC83924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49" b="89933" l="5579" r="52237">
                        <a14:foregroundMark x1="50368" y1="30083" x2="50763" y2="31228"/>
                        <a14:foregroundMark x1="52237" y1="31228" x2="52237" y2="31228"/>
                        <a14:foregroundMark x1="50000" y1="31228" x2="50000" y2="31228"/>
                        <a14:foregroundMark x1="15763" y1="23332" x2="9711" y2="50020"/>
                        <a14:foregroundMark x1="9711" y1="50020" x2="21553" y2="72641"/>
                        <a14:foregroundMark x1="21553" y1="72641" x2="40763" y2="79353"/>
                        <a14:foregroundMark x1="40763" y1="79353" x2="48658" y2="52665"/>
                        <a14:foregroundMark x1="48658" y1="52665" x2="51421" y2="26135"/>
                        <a14:foregroundMark x1="51421" y1="26135" x2="33421" y2="19187"/>
                        <a14:foregroundMark x1="33421" y1="19187" x2="15763" y2="23648"/>
                      </a14:backgroundRemoval>
                    </a14:imgEffect>
                  </a14:imgLayer>
                </a14:imgProps>
              </a:ext>
              <a:ext uri="{28A0092B-C50C-407E-A947-70E740481C1C}">
                <a14:useLocalDpi xmlns:a14="http://schemas.microsoft.com/office/drawing/2010/main" val="0"/>
              </a:ext>
            </a:extLst>
          </a:blip>
          <a:srcRect r="44122"/>
          <a:stretch/>
        </p:blipFill>
        <p:spPr>
          <a:xfrm rot="2104954">
            <a:off x="-462220" y="5108375"/>
            <a:ext cx="1636805" cy="1952586"/>
          </a:xfrm>
          <a:prstGeom prst="rect">
            <a:avLst/>
          </a:prstGeom>
          <a:effectLst>
            <a:softEdge rad="63500"/>
          </a:effectLst>
        </p:spPr>
      </p:pic>
      <mc:AlternateContent xmlns:mc="http://schemas.openxmlformats.org/markup-compatibility/2006">
        <mc:Choice xmlns:a14="http://schemas.microsoft.com/office/drawing/2010/main" Requires="a14">
          <p:sp>
            <p:nvSpPr>
              <p:cNvPr id="9" name="TextBox 6">
                <a:extLst>
                  <a:ext uri="{FF2B5EF4-FFF2-40B4-BE49-F238E27FC236}">
                    <a16:creationId xmlns:a16="http://schemas.microsoft.com/office/drawing/2014/main" id="{FE0C4936-6FFB-1376-DA36-04307386756E}"/>
                  </a:ext>
                </a:extLst>
              </p:cNvPr>
              <p:cNvSpPr txBox="1"/>
              <p:nvPr/>
            </p:nvSpPr>
            <p:spPr>
              <a:xfrm>
                <a:off x="1520687" y="1825211"/>
                <a:ext cx="10465903" cy="491025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fr-FR" sz="1600" dirty="0">
                    <a:solidFill>
                      <a:srgbClr val="474747"/>
                    </a:solidFill>
                    <a:latin typeface="Montserrat" panose="00000500000000000000" pitchFamily="2" charset="0"/>
                  </a:rPr>
                  <a:t>un hyperplan vectoriel passe toujours par l’origine pour cette raison nous utiliserons des hyperplan affine (cf. </a:t>
                </a:r>
                <a:r>
                  <a:rPr lang="fr-FR" sz="1600" dirty="0" err="1">
                    <a:solidFill>
                      <a:srgbClr val="474747"/>
                    </a:solidFill>
                    <a:latin typeface="Montserrat" panose="00000500000000000000" pitchFamily="2" charset="0"/>
                  </a:rPr>
                  <a:t>Geoemetrie</a:t>
                </a:r>
                <a:r>
                  <a:rPr lang="fr-FR" sz="1600" dirty="0">
                    <a:solidFill>
                      <a:srgbClr val="474747"/>
                    </a:solidFill>
                    <a:latin typeface="Montserrat" panose="00000500000000000000" pitchFamily="2" charset="0"/>
                  </a:rPr>
                  <a:t> affine)</a:t>
                </a:r>
              </a:p>
              <a:p>
                <a:pPr marL="285750" indent="-285750" algn="just">
                  <a:lnSpc>
                    <a:spcPct val="150000"/>
                  </a:lnSpc>
                  <a:buFont typeface="Wingdings" panose="05000000000000000000" pitchFamily="2" charset="2"/>
                  <a:buChar char="q"/>
                </a:pPr>
                <a:r>
                  <a:rPr lang="fr-FR" sz="1600" dirty="0">
                    <a:solidFill>
                      <a:srgbClr val="474747"/>
                    </a:solidFill>
                    <a:latin typeface="Montserrat" panose="00000500000000000000" pitchFamily="2" charset="0"/>
                  </a:rPr>
                  <a:t>Pendant son entraînement le SVM calculera un hyperplan vectoriel d’équation caractérise par le vecteur w et le scalaire b et vérifiant </a:t>
                </a:r>
                <a14:m>
                  <m:oMath xmlns:m="http://schemas.openxmlformats.org/officeDocument/2006/math">
                    <m:sSub>
                      <m:sSubPr>
                        <m:ctrlPr>
                          <a:rPr lang="fr-FR" sz="1600" i="1" smtClean="0">
                            <a:solidFill>
                              <a:srgbClr val="BD504B"/>
                            </a:solidFill>
                            <a:latin typeface="Cambria Math" panose="02040503050406030204" pitchFamily="18" charset="0"/>
                          </a:rPr>
                        </m:ctrlPr>
                      </m:sSubPr>
                      <m:e>
                        <m:r>
                          <a:rPr lang="en-US" sz="1600" b="0" i="1" smtClean="0">
                            <a:solidFill>
                              <a:srgbClr val="BD504B"/>
                            </a:solidFill>
                            <a:latin typeface="Cambria Math" panose="02040503050406030204" pitchFamily="18" charset="0"/>
                          </a:rPr>
                          <m:t>𝑤</m:t>
                        </m:r>
                      </m:e>
                      <m:sub>
                        <m:r>
                          <a:rPr lang="en-US" sz="1600" b="0" i="1" smtClean="0">
                            <a:solidFill>
                              <a:srgbClr val="BD504B"/>
                            </a:solidFill>
                            <a:latin typeface="Cambria Math" panose="02040503050406030204" pitchFamily="18" charset="0"/>
                          </a:rPr>
                          <m:t>1</m:t>
                        </m:r>
                      </m:sub>
                    </m:sSub>
                    <m:sSub>
                      <m:sSubPr>
                        <m:ctrlPr>
                          <a:rPr lang="fr-FR" sz="1600" i="1">
                            <a:solidFill>
                              <a:srgbClr val="BD504B"/>
                            </a:solidFill>
                            <a:latin typeface="Cambria Math" panose="02040503050406030204" pitchFamily="18" charset="0"/>
                          </a:rPr>
                        </m:ctrlPr>
                      </m:sSubPr>
                      <m:e>
                        <m:r>
                          <a:rPr lang="en-US" sz="1600" b="0" i="1" smtClean="0">
                            <a:solidFill>
                              <a:srgbClr val="BD504B"/>
                            </a:solidFill>
                            <a:latin typeface="Cambria Math" panose="02040503050406030204" pitchFamily="18" charset="0"/>
                          </a:rPr>
                          <m:t>𝑥</m:t>
                        </m:r>
                      </m:e>
                      <m:sub>
                        <m:r>
                          <a:rPr lang="en-US" sz="1600" i="1">
                            <a:solidFill>
                              <a:srgbClr val="BD504B"/>
                            </a:solidFill>
                            <a:latin typeface="Cambria Math" panose="02040503050406030204" pitchFamily="18" charset="0"/>
                          </a:rPr>
                          <m:t>1</m:t>
                        </m:r>
                      </m:sub>
                    </m:sSub>
                    <m:r>
                      <a:rPr lang="en-US" sz="1600" b="0" i="1" smtClean="0">
                        <a:solidFill>
                          <a:srgbClr val="BD504B"/>
                        </a:solidFill>
                        <a:latin typeface="Cambria Math" panose="02040503050406030204" pitchFamily="18" charset="0"/>
                      </a:rPr>
                      <m:t>+</m:t>
                    </m:r>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𝑤</m:t>
                        </m:r>
                      </m:e>
                      <m:sub>
                        <m:r>
                          <a:rPr lang="en-US" sz="1600" b="0" i="1" smtClean="0">
                            <a:solidFill>
                              <a:srgbClr val="BD504B"/>
                            </a:solidFill>
                            <a:latin typeface="Cambria Math" panose="02040503050406030204" pitchFamily="18" charset="0"/>
                          </a:rPr>
                          <m:t>2</m:t>
                        </m:r>
                      </m:sub>
                    </m:sSub>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𝑥</m:t>
                        </m:r>
                      </m:e>
                      <m:sub>
                        <m:r>
                          <a:rPr lang="en-US" sz="1600" b="0" i="1" smtClean="0">
                            <a:solidFill>
                              <a:srgbClr val="BD504B"/>
                            </a:solidFill>
                            <a:latin typeface="Cambria Math" panose="02040503050406030204" pitchFamily="18" charset="0"/>
                          </a:rPr>
                          <m:t>2</m:t>
                        </m:r>
                      </m:sub>
                    </m:sSub>
                    <m:r>
                      <a:rPr lang="en-US" sz="1600" i="1">
                        <a:solidFill>
                          <a:srgbClr val="BD504B"/>
                        </a:solidFill>
                        <a:latin typeface="Cambria Math" panose="02040503050406030204" pitchFamily="18" charset="0"/>
                      </a:rPr>
                      <m:t>+</m:t>
                    </m:r>
                    <m:r>
                      <a:rPr lang="en-US" sz="1600" b="0" i="1" smtClean="0">
                        <a:solidFill>
                          <a:srgbClr val="BD504B"/>
                        </a:solidFill>
                        <a:latin typeface="Cambria Math" panose="02040503050406030204" pitchFamily="18" charset="0"/>
                      </a:rPr>
                      <m:t>…+</m:t>
                    </m:r>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𝑤</m:t>
                        </m:r>
                      </m:e>
                      <m:sub>
                        <m:r>
                          <a:rPr lang="en-US" sz="1600" b="0" i="1" smtClean="0">
                            <a:solidFill>
                              <a:srgbClr val="BD504B"/>
                            </a:solidFill>
                            <a:latin typeface="Cambria Math" panose="02040503050406030204" pitchFamily="18" charset="0"/>
                          </a:rPr>
                          <m:t>𝑛</m:t>
                        </m:r>
                      </m:sub>
                    </m:sSub>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𝑥</m:t>
                        </m:r>
                      </m:e>
                      <m:sub>
                        <m:r>
                          <a:rPr lang="en-US" sz="1600" b="0" i="1" smtClean="0">
                            <a:solidFill>
                              <a:srgbClr val="BD504B"/>
                            </a:solidFill>
                            <a:latin typeface="Cambria Math" panose="02040503050406030204" pitchFamily="18" charset="0"/>
                          </a:rPr>
                          <m:t>𝑛</m:t>
                        </m:r>
                      </m:sub>
                    </m:sSub>
                    <m:r>
                      <a:rPr lang="en-US" sz="1600" b="0" i="1" smtClean="0">
                        <a:solidFill>
                          <a:srgbClr val="BD504B"/>
                        </a:solidFill>
                        <a:latin typeface="Cambria Math" panose="02040503050406030204" pitchFamily="18" charset="0"/>
                      </a:rPr>
                      <m:t>+</m:t>
                    </m:r>
                    <m:r>
                      <a:rPr lang="en-US" sz="1600" b="0" i="1" smtClean="0">
                        <a:solidFill>
                          <a:srgbClr val="BD504B"/>
                        </a:solidFill>
                        <a:latin typeface="Cambria Math" panose="02040503050406030204" pitchFamily="18" charset="0"/>
                      </a:rPr>
                      <m:t>𝑏</m:t>
                    </m:r>
                    <m:r>
                      <a:rPr lang="en-US" sz="1600" b="0" i="1" smtClean="0">
                        <a:solidFill>
                          <a:srgbClr val="BD504B"/>
                        </a:solidFill>
                        <a:latin typeface="Cambria Math" panose="02040503050406030204" pitchFamily="18" charset="0"/>
                      </a:rPr>
                      <m:t>=0 </m:t>
                    </m:r>
                  </m:oMath>
                </a14:m>
                <a:endParaRPr lang="fr-FR" sz="1600" dirty="0">
                  <a:solidFill>
                    <a:srgbClr val="474747"/>
                  </a:solidFill>
                  <a:latin typeface="Montserrat" panose="00000500000000000000" pitchFamily="2" charset="0"/>
                </a:endParaRPr>
              </a:p>
              <a:p>
                <a:pPr marL="285750" indent="-285750" algn="just">
                  <a:lnSpc>
                    <a:spcPct val="150000"/>
                  </a:lnSpc>
                  <a:buFont typeface="Wingdings" panose="05000000000000000000" pitchFamily="2" charset="2"/>
                  <a:buChar char="q"/>
                </a:pPr>
                <a:r>
                  <a:rPr lang="fr-FR" sz="1600" dirty="0">
                    <a:solidFill>
                      <a:srgbClr val="474747"/>
                    </a:solidFill>
                    <a:latin typeface="Montserrat" panose="00000500000000000000" pitchFamily="2" charset="0"/>
                  </a:rPr>
                  <a:t>Le vecteur </a:t>
                </a:r>
                <a14:m>
                  <m:oMath xmlns:m="http://schemas.openxmlformats.org/officeDocument/2006/math">
                    <m:r>
                      <a:rPr lang="en-US" sz="1600" b="0" i="1" smtClean="0">
                        <a:solidFill>
                          <a:srgbClr val="474747"/>
                        </a:solidFill>
                        <a:latin typeface="Cambria Math" panose="02040503050406030204" pitchFamily="18" charset="0"/>
                      </a:rPr>
                      <m:t>𝑤</m:t>
                    </m:r>
                    <m:r>
                      <a:rPr lang="en-US" sz="1600" b="0" i="1" smtClean="0">
                        <a:solidFill>
                          <a:srgbClr val="474747"/>
                        </a:solidFill>
                        <a:latin typeface="Cambria Math" panose="02040503050406030204" pitchFamily="18" charset="0"/>
                      </a:rPr>
                      <m:t>=(</m:t>
                    </m:r>
                    <m:sSup>
                      <m:sSupPr>
                        <m:ctrlPr>
                          <a:rPr lang="en-US" sz="1600" b="0" i="1" smtClean="0">
                            <a:solidFill>
                              <a:srgbClr val="474747"/>
                            </a:solidFill>
                            <a:latin typeface="Cambria Math" panose="02040503050406030204" pitchFamily="18" charset="0"/>
                          </a:rPr>
                        </m:ctrlPr>
                      </m:sSupPr>
                      <m:e>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𝑤</m:t>
                            </m:r>
                          </m:e>
                          <m:sub>
                            <m:r>
                              <a:rPr lang="en-US" sz="1600" i="1">
                                <a:solidFill>
                                  <a:srgbClr val="474747"/>
                                </a:solidFill>
                                <a:latin typeface="Cambria Math" panose="02040503050406030204" pitchFamily="18" charset="0"/>
                              </a:rPr>
                              <m:t>1</m:t>
                            </m:r>
                          </m:sub>
                        </m:sSub>
                        <m:r>
                          <a:rPr lang="en-US" sz="1600" i="1">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𝑤</m:t>
                            </m:r>
                          </m:e>
                          <m:sub>
                            <m:r>
                              <a:rPr lang="en-US" sz="1600" i="1">
                                <a:solidFill>
                                  <a:srgbClr val="474747"/>
                                </a:solidFill>
                                <a:latin typeface="Cambria Math" panose="02040503050406030204" pitchFamily="18" charset="0"/>
                              </a:rPr>
                              <m:t>𝑛</m:t>
                            </m:r>
                          </m:sub>
                        </m:sSub>
                        <m:r>
                          <a:rPr lang="en-US" sz="1600" i="1">
                            <a:solidFill>
                              <a:srgbClr val="474747"/>
                            </a:solidFill>
                            <a:latin typeface="Cambria Math" panose="02040503050406030204" pitchFamily="18" charset="0"/>
                          </a:rPr>
                          <m:t>)</m:t>
                        </m:r>
                      </m:e>
                      <m:sup>
                        <m:r>
                          <a:rPr lang="en-US" sz="1600" b="0" i="1" smtClean="0">
                            <a:solidFill>
                              <a:srgbClr val="474747"/>
                            </a:solidFill>
                            <a:latin typeface="Cambria Math" panose="02040503050406030204" pitchFamily="18" charset="0"/>
                          </a:rPr>
                          <m:t>𝑇</m:t>
                        </m:r>
                      </m:sup>
                    </m:sSup>
                  </m:oMath>
                </a14:m>
                <a:r>
                  <a:rPr lang="fr-FR" sz="1600" dirty="0">
                    <a:solidFill>
                      <a:srgbClr val="474747"/>
                    </a:solidFill>
                    <a:latin typeface="Montserrat" panose="00000500000000000000" pitchFamily="2" charset="0"/>
                  </a:rPr>
                  <a:t> est appelle vecteur poids et le scalaire  b est le biais.</a:t>
                </a:r>
              </a:p>
              <a:p>
                <a:pPr marL="285750" indent="-285750" algn="just">
                  <a:lnSpc>
                    <a:spcPct val="150000"/>
                  </a:lnSpc>
                  <a:buFont typeface="Wingdings" panose="05000000000000000000" pitchFamily="2" charset="2"/>
                  <a:buChar char="q"/>
                </a:pPr>
                <a:r>
                  <a:rPr lang="fr-FR" sz="1600" dirty="0">
                    <a:solidFill>
                      <a:srgbClr val="474747"/>
                    </a:solidFill>
                    <a:latin typeface="Montserrat" panose="00000500000000000000" pitchFamily="2" charset="0"/>
                  </a:rPr>
                  <a:t>Une fois l’entraînement terminé, pour classer une nouvelle entrée </a:t>
                </a:r>
                <a14:m>
                  <m:oMath xmlns:m="http://schemas.openxmlformats.org/officeDocument/2006/math">
                    <m:r>
                      <a:rPr lang="en-US" sz="1600" b="0" i="1" smtClean="0">
                        <a:solidFill>
                          <a:srgbClr val="474747"/>
                        </a:solidFill>
                        <a:latin typeface="Cambria Math" panose="02040503050406030204" pitchFamily="18" charset="0"/>
                      </a:rPr>
                      <m:t>𝑥</m:t>
                    </m:r>
                    <m:r>
                      <a:rPr lang="en-US" sz="1600" b="0" i="1" smtClean="0">
                        <a:solidFill>
                          <a:srgbClr val="474747"/>
                        </a:solidFill>
                        <a:latin typeface="Cambria Math" panose="02040503050406030204" pitchFamily="18" charset="0"/>
                      </a:rPr>
                      <m:t>=(</m:t>
                    </m:r>
                    <m:sSup>
                      <m:sSupPr>
                        <m:ctrlPr>
                          <a:rPr lang="en-US" sz="1600" b="0" i="1" smtClean="0">
                            <a:solidFill>
                              <a:srgbClr val="474747"/>
                            </a:solidFill>
                            <a:latin typeface="Cambria Math" panose="02040503050406030204" pitchFamily="18" charset="0"/>
                          </a:rPr>
                        </m:ctrlPr>
                      </m:sSupPr>
                      <m:e>
                        <m:sSub>
                          <m:sSubPr>
                            <m:ctrlPr>
                              <a:rPr lang="fr-FR" sz="1600" i="1" smtClean="0">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𝑎</m:t>
                            </m:r>
                          </m:e>
                          <m:sub>
                            <m:r>
                              <a:rPr lang="en-US" sz="1600" i="1">
                                <a:solidFill>
                                  <a:srgbClr val="474747"/>
                                </a:solidFill>
                                <a:latin typeface="Cambria Math" panose="02040503050406030204" pitchFamily="18" charset="0"/>
                              </a:rPr>
                              <m:t>1</m:t>
                            </m:r>
                          </m:sub>
                        </m:sSub>
                        <m:r>
                          <a:rPr lang="en-US" sz="1600" i="1">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𝑎</m:t>
                            </m:r>
                          </m:e>
                          <m:sub>
                            <m:r>
                              <a:rPr lang="en-US" sz="1600" i="1">
                                <a:solidFill>
                                  <a:srgbClr val="474747"/>
                                </a:solidFill>
                                <a:latin typeface="Cambria Math" panose="02040503050406030204" pitchFamily="18" charset="0"/>
                              </a:rPr>
                              <m:t>𝑛</m:t>
                            </m:r>
                          </m:sub>
                        </m:sSub>
                        <m:r>
                          <a:rPr lang="en-US" sz="1600" i="1">
                            <a:solidFill>
                              <a:srgbClr val="474747"/>
                            </a:solidFill>
                            <a:latin typeface="Cambria Math" panose="02040503050406030204" pitchFamily="18" charset="0"/>
                          </a:rPr>
                          <m:t>)</m:t>
                        </m:r>
                      </m:e>
                      <m:sup>
                        <m:r>
                          <a:rPr lang="en-US" sz="1600" b="0" i="1" smtClean="0">
                            <a:solidFill>
                              <a:srgbClr val="474747"/>
                            </a:solidFill>
                            <a:latin typeface="Cambria Math" panose="02040503050406030204" pitchFamily="18" charset="0"/>
                          </a:rPr>
                          <m:t>𝑇</m:t>
                        </m:r>
                      </m:sup>
                    </m:sSup>
                  </m:oMath>
                </a14:m>
                <a:r>
                  <a:rPr lang="fr-FR" sz="1600" dirty="0">
                    <a:solidFill>
                      <a:srgbClr val="474747"/>
                    </a:solidFill>
                    <a:latin typeface="Montserrat" panose="00000500000000000000" pitchFamily="2" charset="0"/>
                  </a:rPr>
                  <a:t>,le SVM regarde le signe de </a:t>
                </a:r>
                <a14:m>
                  <m:oMath xmlns:m="http://schemas.openxmlformats.org/officeDocument/2006/math">
                    <m:sSub>
                      <m:sSubPr>
                        <m:ctrlPr>
                          <a:rPr lang="fr-FR" sz="1600" i="1" smtClean="0">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h</m:t>
                        </m:r>
                        <m:d>
                          <m:dPr>
                            <m:ctrlPr>
                              <a:rPr lang="en-US" sz="1600" b="0" i="1" smtClean="0">
                                <a:solidFill>
                                  <a:srgbClr val="474747"/>
                                </a:solidFill>
                                <a:latin typeface="Cambria Math" panose="02040503050406030204" pitchFamily="18" charset="0"/>
                              </a:rPr>
                            </m:ctrlPr>
                          </m:dPr>
                          <m:e>
                            <m:r>
                              <a:rPr lang="en-US" sz="1600" b="0" i="1" smtClean="0">
                                <a:solidFill>
                                  <a:srgbClr val="474747"/>
                                </a:solidFill>
                                <a:latin typeface="Cambria Math" panose="02040503050406030204" pitchFamily="18" charset="0"/>
                              </a:rPr>
                              <m:t>𝑥</m:t>
                            </m:r>
                          </m:e>
                        </m:d>
                        <m:r>
                          <a:rPr lang="en-US" sz="1600" b="0" i="1" smtClean="0">
                            <a:solidFill>
                              <a:srgbClr val="474747"/>
                            </a:solidFill>
                            <a:latin typeface="Cambria Math" panose="02040503050406030204" pitchFamily="18" charset="0"/>
                          </a:rPr>
                          <m:t>=</m:t>
                        </m:r>
                        <m:r>
                          <a:rPr lang="en-US" sz="1600" i="1">
                            <a:solidFill>
                              <a:srgbClr val="474747"/>
                            </a:solidFill>
                            <a:latin typeface="Cambria Math" panose="02040503050406030204" pitchFamily="18" charset="0"/>
                          </a:rPr>
                          <m:t>𝑤</m:t>
                        </m:r>
                      </m:e>
                      <m:sub>
                        <m:r>
                          <a:rPr lang="en-US" sz="1600" i="1">
                            <a:solidFill>
                              <a:srgbClr val="474747"/>
                            </a:solidFill>
                            <a:latin typeface="Cambria Math" panose="02040503050406030204" pitchFamily="18" charset="0"/>
                          </a:rPr>
                          <m:t>1</m:t>
                        </m:r>
                      </m:sub>
                    </m:sSub>
                    <m:sSub>
                      <m:sSubPr>
                        <m:ctrlPr>
                          <a:rPr lang="fr-FR" sz="1600" i="1">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𝑎</m:t>
                        </m:r>
                      </m:e>
                      <m:sub>
                        <m:r>
                          <a:rPr lang="en-US" sz="1600" i="1">
                            <a:solidFill>
                              <a:srgbClr val="474747"/>
                            </a:solidFill>
                            <a:latin typeface="Cambria Math" panose="02040503050406030204" pitchFamily="18" charset="0"/>
                          </a:rPr>
                          <m:t>1</m:t>
                        </m:r>
                      </m:sub>
                    </m:sSub>
                    <m:r>
                      <a:rPr lang="en-US" sz="1600" i="1">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𝑤</m:t>
                        </m:r>
                      </m:e>
                      <m:sub>
                        <m:r>
                          <a:rPr lang="en-US" sz="1600" i="1">
                            <a:solidFill>
                              <a:srgbClr val="474747"/>
                            </a:solidFill>
                            <a:latin typeface="Cambria Math" panose="02040503050406030204" pitchFamily="18" charset="0"/>
                          </a:rPr>
                          <m:t>2</m:t>
                        </m:r>
                      </m:sub>
                    </m:sSub>
                    <m:sSub>
                      <m:sSubPr>
                        <m:ctrlPr>
                          <a:rPr lang="fr-FR" sz="1600" i="1">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𝑎</m:t>
                        </m:r>
                      </m:e>
                      <m:sub>
                        <m:r>
                          <a:rPr lang="en-US" sz="1600" i="1">
                            <a:solidFill>
                              <a:srgbClr val="474747"/>
                            </a:solidFill>
                            <a:latin typeface="Cambria Math" panose="02040503050406030204" pitchFamily="18" charset="0"/>
                          </a:rPr>
                          <m:t>2</m:t>
                        </m:r>
                      </m:sub>
                    </m:sSub>
                    <m:r>
                      <a:rPr lang="en-US" sz="1600" i="1">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𝑤</m:t>
                        </m:r>
                      </m:e>
                      <m:sub>
                        <m:r>
                          <a:rPr lang="en-US" sz="1600" i="1">
                            <a:solidFill>
                              <a:srgbClr val="474747"/>
                            </a:solidFill>
                            <a:latin typeface="Cambria Math" panose="02040503050406030204" pitchFamily="18" charset="0"/>
                          </a:rPr>
                          <m:t>𝑛</m:t>
                        </m:r>
                      </m:sub>
                    </m:sSub>
                    <m:sSub>
                      <m:sSubPr>
                        <m:ctrlPr>
                          <a:rPr lang="fr-FR" sz="1600" i="1">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𝑎</m:t>
                        </m:r>
                      </m:e>
                      <m:sub>
                        <m:r>
                          <a:rPr lang="en-US" sz="1600" i="1">
                            <a:solidFill>
                              <a:srgbClr val="474747"/>
                            </a:solidFill>
                            <a:latin typeface="Cambria Math" panose="02040503050406030204" pitchFamily="18" charset="0"/>
                          </a:rPr>
                          <m:t>𝑛</m:t>
                        </m:r>
                      </m:sub>
                    </m:sSub>
                    <m:r>
                      <a:rPr lang="en-US" sz="1600" b="0" i="1" smtClean="0">
                        <a:solidFill>
                          <a:srgbClr val="474747"/>
                        </a:solidFill>
                        <a:latin typeface="Cambria Math" panose="02040503050406030204" pitchFamily="18" charset="0"/>
                      </a:rPr>
                      <m:t>+</m:t>
                    </m:r>
                    <m:r>
                      <a:rPr lang="en-US" sz="1600" b="0" i="1" smtClean="0">
                        <a:solidFill>
                          <a:srgbClr val="474747"/>
                        </a:solidFill>
                        <a:latin typeface="Cambria Math" panose="02040503050406030204" pitchFamily="18" charset="0"/>
                      </a:rPr>
                      <m:t>𝑏</m:t>
                    </m:r>
                    <m:r>
                      <a:rPr lang="en-US" sz="1600" b="0" i="1" smtClean="0">
                        <a:solidFill>
                          <a:srgbClr val="474747"/>
                        </a:solidFill>
                        <a:latin typeface="Cambria Math" panose="02040503050406030204" pitchFamily="18" charset="0"/>
                      </a:rPr>
                      <m:t>=</m:t>
                    </m:r>
                    <m:sSup>
                      <m:sSupPr>
                        <m:ctrlPr>
                          <a:rPr lang="en-US" sz="1600" b="0" i="1" smtClean="0">
                            <a:solidFill>
                              <a:srgbClr val="474747"/>
                            </a:solidFill>
                            <a:latin typeface="Cambria Math" panose="02040503050406030204" pitchFamily="18" charset="0"/>
                          </a:rPr>
                        </m:ctrlPr>
                      </m:sSupPr>
                      <m:e>
                        <m:r>
                          <a:rPr lang="en-US" sz="1600" b="0" i="1" smtClean="0">
                            <a:solidFill>
                              <a:srgbClr val="474747"/>
                            </a:solidFill>
                            <a:latin typeface="Cambria Math" panose="02040503050406030204" pitchFamily="18" charset="0"/>
                          </a:rPr>
                          <m:t>𝑤</m:t>
                        </m:r>
                      </m:e>
                      <m:sup>
                        <m:r>
                          <a:rPr lang="en-US" sz="1600" b="0" i="1" smtClean="0">
                            <a:solidFill>
                              <a:srgbClr val="474747"/>
                            </a:solidFill>
                            <a:latin typeface="Cambria Math" panose="02040503050406030204" pitchFamily="18" charset="0"/>
                          </a:rPr>
                          <m:t>𝑇</m:t>
                        </m:r>
                      </m:sup>
                    </m:sSup>
                    <m:r>
                      <a:rPr lang="en-US" sz="1600" b="0" i="1" smtClean="0">
                        <a:solidFill>
                          <a:srgbClr val="474747"/>
                        </a:solidFill>
                        <a:latin typeface="Cambria Math" panose="02040503050406030204" pitchFamily="18" charset="0"/>
                      </a:rPr>
                      <m:t>.</m:t>
                    </m:r>
                    <m:r>
                      <a:rPr lang="en-US" sz="1600" b="0" i="1" smtClean="0">
                        <a:solidFill>
                          <a:srgbClr val="474747"/>
                        </a:solidFill>
                        <a:latin typeface="Cambria Math" panose="02040503050406030204" pitchFamily="18" charset="0"/>
                      </a:rPr>
                      <m:t>𝑥</m:t>
                    </m:r>
                    <m:r>
                      <a:rPr lang="en-US" sz="1600" b="0" i="1" smtClean="0">
                        <a:solidFill>
                          <a:srgbClr val="474747"/>
                        </a:solidFill>
                        <a:latin typeface="Cambria Math" panose="02040503050406030204" pitchFamily="18" charset="0"/>
                      </a:rPr>
                      <m:t>+</m:t>
                    </m:r>
                    <m:r>
                      <a:rPr lang="en-US" sz="1600" b="0" i="1" smtClean="0">
                        <a:solidFill>
                          <a:srgbClr val="474747"/>
                        </a:solidFill>
                        <a:latin typeface="Cambria Math" panose="02040503050406030204" pitchFamily="18" charset="0"/>
                      </a:rPr>
                      <m:t>𝑏</m:t>
                    </m:r>
                  </m:oMath>
                </a14:m>
                <a:endParaRPr lang="fr-FR" sz="1600" dirty="0">
                  <a:solidFill>
                    <a:srgbClr val="474747"/>
                  </a:solidFill>
                  <a:latin typeface="Montserrat" panose="00000500000000000000" pitchFamily="2" charset="0"/>
                </a:endParaRPr>
              </a:p>
              <a:p>
                <a:pPr marL="285750" indent="-285750" algn="just">
                  <a:lnSpc>
                    <a:spcPct val="150000"/>
                  </a:lnSpc>
                  <a:buFont typeface="Wingdings" panose="05000000000000000000" pitchFamily="2" charset="2"/>
                  <a:buChar char="q"/>
                </a:pPr>
                <a:r>
                  <a:rPr lang="fr-FR" sz="1600" dirty="0">
                    <a:solidFill>
                      <a:srgbClr val="474747"/>
                    </a:solidFill>
                    <a:latin typeface="Montserrat" panose="00000500000000000000" pitchFamily="2" charset="0"/>
                  </a:rPr>
                  <a:t>Si </a:t>
                </a:r>
                <a14:m>
                  <m:oMath xmlns:m="http://schemas.openxmlformats.org/officeDocument/2006/math">
                    <m:r>
                      <a:rPr lang="fr-FR" sz="1600" i="1" dirty="0" smtClean="0">
                        <a:solidFill>
                          <a:srgbClr val="474747"/>
                        </a:solidFill>
                        <a:latin typeface="Cambria Math" panose="02040503050406030204" pitchFamily="18" charset="0"/>
                      </a:rPr>
                      <m:t>h</m:t>
                    </m:r>
                    <m:r>
                      <a:rPr lang="fr-FR" sz="1600" i="1" dirty="0" smtClean="0">
                        <a:solidFill>
                          <a:srgbClr val="474747"/>
                        </a:solidFill>
                        <a:latin typeface="Cambria Math" panose="02040503050406030204" pitchFamily="18" charset="0"/>
                      </a:rPr>
                      <m:t>(</m:t>
                    </m:r>
                    <m:r>
                      <a:rPr lang="fr-FR" sz="1600" i="1" dirty="0" smtClean="0">
                        <a:solidFill>
                          <a:srgbClr val="474747"/>
                        </a:solidFill>
                        <a:latin typeface="Cambria Math" panose="02040503050406030204" pitchFamily="18" charset="0"/>
                      </a:rPr>
                      <m:t>𝑥</m:t>
                    </m:r>
                    <m:r>
                      <a:rPr lang="fr-FR" sz="1600" i="1" dirty="0" smtClean="0">
                        <a:solidFill>
                          <a:srgbClr val="474747"/>
                        </a:solidFill>
                        <a:latin typeface="Cambria Math" panose="02040503050406030204" pitchFamily="18" charset="0"/>
                      </a:rPr>
                      <m:t>) </m:t>
                    </m:r>
                  </m:oMath>
                </a14:m>
                <a:r>
                  <a:rPr lang="fr-FR" sz="1600" dirty="0">
                    <a:solidFill>
                      <a:srgbClr val="474747"/>
                    </a:solidFill>
                    <a:latin typeface="Montserrat" panose="00000500000000000000" pitchFamily="2" charset="0"/>
                  </a:rPr>
                  <a:t>est positif ou nul, alors </a:t>
                </a:r>
                <a14:m>
                  <m:oMath xmlns:m="http://schemas.openxmlformats.org/officeDocument/2006/math">
                    <m:r>
                      <a:rPr lang="fr-FR" sz="1600" i="1" dirty="0" smtClean="0">
                        <a:solidFill>
                          <a:srgbClr val="474747"/>
                        </a:solidFill>
                        <a:latin typeface="Cambria Math" panose="02040503050406030204" pitchFamily="18" charset="0"/>
                      </a:rPr>
                      <m:t>𝑥</m:t>
                    </m:r>
                  </m:oMath>
                </a14:m>
                <a:r>
                  <a:rPr lang="fr-FR" sz="1600" dirty="0">
                    <a:solidFill>
                      <a:srgbClr val="474747"/>
                    </a:solidFill>
                    <a:latin typeface="Montserrat" panose="00000500000000000000" pitchFamily="2" charset="0"/>
                  </a:rPr>
                  <a:t> est d’un côté de l’hyperplan affine et appartient à la première catégorie, sinon </a:t>
                </a:r>
                <a14:m>
                  <m:oMath xmlns:m="http://schemas.openxmlformats.org/officeDocument/2006/math">
                    <m:r>
                      <a:rPr lang="fr-FR" sz="1600" i="1" dirty="0" smtClean="0">
                        <a:solidFill>
                          <a:srgbClr val="474747"/>
                        </a:solidFill>
                        <a:latin typeface="Cambria Math" panose="02040503050406030204" pitchFamily="18" charset="0"/>
                      </a:rPr>
                      <m:t>𝑥</m:t>
                    </m:r>
                  </m:oMath>
                </a14:m>
                <a:r>
                  <a:rPr lang="fr-FR" sz="1600" dirty="0">
                    <a:solidFill>
                      <a:srgbClr val="474747"/>
                    </a:solidFill>
                    <a:latin typeface="Montserrat" panose="00000500000000000000" pitchFamily="2" charset="0"/>
                  </a:rPr>
                  <a:t> est de l’autre côté de l’hyperplan, et donc appartient à la seconde catégorie. </a:t>
                </a:r>
              </a:p>
              <a:p>
                <a:pPr marL="285750" indent="-285750" algn="just">
                  <a:lnSpc>
                    <a:spcPct val="150000"/>
                  </a:lnSpc>
                  <a:buFont typeface="Wingdings" panose="05000000000000000000" pitchFamily="2" charset="2"/>
                  <a:buChar char="q"/>
                </a:pPr>
                <a:r>
                  <a:rPr lang="fr-FR" sz="1600" dirty="0">
                    <a:solidFill>
                      <a:srgbClr val="4C51BC"/>
                    </a:solidFill>
                    <a:latin typeface="Montserrat" panose="00000500000000000000" pitchFamily="2" charset="0"/>
                  </a:rPr>
                  <a:t>En résumé, on souhaite savoir, pour un point </a:t>
                </a:r>
                <a14:m>
                  <m:oMath xmlns:m="http://schemas.openxmlformats.org/officeDocument/2006/math">
                    <m:r>
                      <a:rPr lang="fr-FR" sz="1600" i="1" dirty="0" smtClean="0">
                        <a:solidFill>
                          <a:srgbClr val="4C51BC"/>
                        </a:solidFill>
                        <a:latin typeface="Cambria Math" panose="02040503050406030204" pitchFamily="18" charset="0"/>
                      </a:rPr>
                      <m:t>𝑥</m:t>
                    </m:r>
                  </m:oMath>
                </a14:m>
                <a:r>
                  <a:rPr lang="fr-FR" sz="1600" dirty="0">
                    <a:solidFill>
                      <a:srgbClr val="4C51BC"/>
                    </a:solidFill>
                    <a:latin typeface="Montserrat" panose="00000500000000000000" pitchFamily="2" charset="0"/>
                  </a:rPr>
                  <a:t>, s’il se trouve d’un côté ou de l’autre de l’hyperplan. La fonction h nous permet de répondre à cette question, grâce à la classification suivante :</a:t>
                </a:r>
                <a14:m>
                  <m:oMath xmlns:m="http://schemas.openxmlformats.org/officeDocument/2006/math">
                    <m:d>
                      <m:dPr>
                        <m:begChr m:val="{"/>
                        <m:endChr m:val=""/>
                        <m:ctrlPr>
                          <a:rPr lang="fr-FR" sz="1600" i="1" smtClean="0">
                            <a:solidFill>
                              <a:srgbClr val="4DB2BB"/>
                            </a:solidFill>
                            <a:latin typeface="Cambria Math" panose="02040503050406030204" pitchFamily="18" charset="0"/>
                          </a:rPr>
                        </m:ctrlPr>
                      </m:dPr>
                      <m:e>
                        <m:eqArr>
                          <m:eqArrPr>
                            <m:ctrlPr>
                              <a:rPr lang="fr-FR" sz="1600" i="1" smtClean="0">
                                <a:solidFill>
                                  <a:srgbClr val="4DB2BB"/>
                                </a:solidFill>
                                <a:latin typeface="Cambria Math" panose="02040503050406030204" pitchFamily="18" charset="0"/>
                              </a:rPr>
                            </m:ctrlPr>
                          </m:eqArrPr>
                          <m:e>
                            <m:r>
                              <a:rPr lang="en-US" sz="1600" b="0" i="1" smtClean="0">
                                <a:solidFill>
                                  <a:srgbClr val="4DB2BB"/>
                                </a:solidFill>
                                <a:latin typeface="Cambria Math" panose="02040503050406030204" pitchFamily="18" charset="0"/>
                              </a:rPr>
                              <m:t>h</m:t>
                            </m:r>
                            <m:d>
                              <m:dPr>
                                <m:ctrlPr>
                                  <a:rPr lang="en-US" sz="1600" b="0" i="1" smtClean="0">
                                    <a:solidFill>
                                      <a:srgbClr val="4DB2BB"/>
                                    </a:solidFill>
                                    <a:latin typeface="Cambria Math" panose="02040503050406030204" pitchFamily="18" charset="0"/>
                                  </a:rPr>
                                </m:ctrlPr>
                              </m:dPr>
                              <m:e>
                                <m:r>
                                  <a:rPr lang="en-US" sz="1600" b="0" i="1" smtClean="0">
                                    <a:solidFill>
                                      <a:srgbClr val="4DB2BB"/>
                                    </a:solidFill>
                                    <a:latin typeface="Cambria Math" panose="02040503050406030204" pitchFamily="18" charset="0"/>
                                  </a:rPr>
                                  <m:t>𝑥</m:t>
                                </m:r>
                              </m:e>
                            </m:d>
                            <m:r>
                              <a:rPr lang="en-US" sz="1600" b="0" i="1" smtClean="0">
                                <a:solidFill>
                                  <a:srgbClr val="4DB2BB"/>
                                </a:solidFill>
                                <a:latin typeface="Cambria Math" panose="02040503050406030204" pitchFamily="18" charset="0"/>
                                <a:ea typeface="Cambria Math" panose="02040503050406030204" pitchFamily="18" charset="0"/>
                              </a:rPr>
                              <m:t>≥0⇒</m:t>
                            </m:r>
                            <m:r>
                              <a:rPr lang="en-US" sz="1600" b="0" i="1" smtClean="0">
                                <a:solidFill>
                                  <a:srgbClr val="4DB2BB"/>
                                </a:solidFill>
                                <a:latin typeface="Cambria Math" panose="02040503050406030204" pitchFamily="18" charset="0"/>
                                <a:ea typeface="Cambria Math" panose="02040503050406030204" pitchFamily="18" charset="0"/>
                              </a:rPr>
                              <m:t>𝑥</m:t>
                            </m:r>
                            <m:r>
                              <a:rPr lang="en-US" sz="1600" b="0" i="1" smtClean="0">
                                <a:solidFill>
                                  <a:srgbClr val="4DB2BB"/>
                                </a:solidFill>
                                <a:latin typeface="Cambria Math" panose="02040503050406030204" pitchFamily="18" charset="0"/>
                                <a:ea typeface="Cambria Math" panose="02040503050406030204" pitchFamily="18" charset="0"/>
                              </a:rPr>
                              <m:t>∈</m:t>
                            </m:r>
                            <m:r>
                              <a:rPr lang="en-US" sz="1600" b="0" i="1" smtClean="0">
                                <a:solidFill>
                                  <a:srgbClr val="4DB2BB"/>
                                </a:solidFill>
                                <a:latin typeface="Cambria Math" panose="02040503050406030204" pitchFamily="18" charset="0"/>
                                <a:ea typeface="Cambria Math" panose="02040503050406030204" pitchFamily="18" charset="0"/>
                              </a:rPr>
                              <m:t>𝑐𝑎𝑡𝑒𝑔𝑜𝑟𝑖𝑒</m:t>
                            </m:r>
                            <m:r>
                              <a:rPr lang="en-US" sz="1600" b="0" i="1" smtClean="0">
                                <a:solidFill>
                                  <a:srgbClr val="4DB2BB"/>
                                </a:solidFill>
                                <a:latin typeface="Cambria Math" panose="02040503050406030204" pitchFamily="18" charset="0"/>
                                <a:ea typeface="Cambria Math" panose="02040503050406030204" pitchFamily="18" charset="0"/>
                              </a:rPr>
                              <m:t> 1</m:t>
                            </m:r>
                          </m:e>
                          <m:e>
                            <m:r>
                              <a:rPr lang="en-US" sz="1600" i="1">
                                <a:solidFill>
                                  <a:srgbClr val="4DB2BB"/>
                                </a:solidFill>
                                <a:latin typeface="Cambria Math" panose="02040503050406030204" pitchFamily="18" charset="0"/>
                              </a:rPr>
                              <m:t>h</m:t>
                            </m:r>
                            <m:d>
                              <m:dPr>
                                <m:ctrlPr>
                                  <a:rPr lang="en-US" sz="1600" i="1">
                                    <a:solidFill>
                                      <a:srgbClr val="4DB2BB"/>
                                    </a:solidFill>
                                    <a:latin typeface="Cambria Math" panose="02040503050406030204" pitchFamily="18" charset="0"/>
                                  </a:rPr>
                                </m:ctrlPr>
                              </m:dPr>
                              <m:e>
                                <m:r>
                                  <a:rPr lang="en-US" sz="1600" i="1">
                                    <a:solidFill>
                                      <a:srgbClr val="4DB2BB"/>
                                    </a:solidFill>
                                    <a:latin typeface="Cambria Math" panose="02040503050406030204" pitchFamily="18" charset="0"/>
                                  </a:rPr>
                                  <m:t>𝑥</m:t>
                                </m:r>
                              </m:e>
                            </m:d>
                            <m:r>
                              <a:rPr lang="en-US" sz="1600" i="1" smtClean="0">
                                <a:solidFill>
                                  <a:srgbClr val="4DB2BB"/>
                                </a:solidFill>
                                <a:latin typeface="Cambria Math" panose="02040503050406030204" pitchFamily="18" charset="0"/>
                                <a:ea typeface="Cambria Math" panose="02040503050406030204" pitchFamily="18" charset="0"/>
                              </a:rPr>
                              <m:t>&lt;</m:t>
                            </m:r>
                            <m:r>
                              <a:rPr lang="en-US" sz="1600" i="1">
                                <a:solidFill>
                                  <a:srgbClr val="4DB2BB"/>
                                </a:solidFill>
                                <a:latin typeface="Cambria Math" panose="02040503050406030204" pitchFamily="18" charset="0"/>
                                <a:ea typeface="Cambria Math" panose="02040503050406030204" pitchFamily="18" charset="0"/>
                              </a:rPr>
                              <m:t>0⇒</m:t>
                            </m:r>
                            <m:r>
                              <a:rPr lang="en-US" sz="1600" i="1">
                                <a:solidFill>
                                  <a:srgbClr val="4DB2BB"/>
                                </a:solidFill>
                                <a:latin typeface="Cambria Math" panose="02040503050406030204" pitchFamily="18" charset="0"/>
                                <a:ea typeface="Cambria Math" panose="02040503050406030204" pitchFamily="18" charset="0"/>
                              </a:rPr>
                              <m:t>𝑥</m:t>
                            </m:r>
                            <m:r>
                              <a:rPr lang="en-US" sz="1600" i="1">
                                <a:solidFill>
                                  <a:srgbClr val="4DB2BB"/>
                                </a:solidFill>
                                <a:latin typeface="Cambria Math" panose="02040503050406030204" pitchFamily="18" charset="0"/>
                                <a:ea typeface="Cambria Math" panose="02040503050406030204" pitchFamily="18" charset="0"/>
                              </a:rPr>
                              <m:t>∈</m:t>
                            </m:r>
                            <m:r>
                              <a:rPr lang="en-US" sz="1600" i="1">
                                <a:solidFill>
                                  <a:srgbClr val="4DB2BB"/>
                                </a:solidFill>
                                <a:latin typeface="Cambria Math" panose="02040503050406030204" pitchFamily="18" charset="0"/>
                                <a:ea typeface="Cambria Math" panose="02040503050406030204" pitchFamily="18" charset="0"/>
                              </a:rPr>
                              <m:t>𝑐𝑎𝑡𝑒𝑔𝑜𝑟𝑖𝑒</m:t>
                            </m:r>
                            <m:r>
                              <a:rPr lang="en-US" sz="1600" i="1">
                                <a:solidFill>
                                  <a:srgbClr val="4DB2BB"/>
                                </a:solidFill>
                                <a:latin typeface="Cambria Math" panose="02040503050406030204" pitchFamily="18" charset="0"/>
                                <a:ea typeface="Cambria Math" panose="02040503050406030204" pitchFamily="18" charset="0"/>
                              </a:rPr>
                              <m:t> 2</m:t>
                            </m:r>
                          </m:e>
                        </m:eqArr>
                      </m:e>
                    </m:d>
                  </m:oMath>
                </a14:m>
                <a:endParaRPr lang="fr-FR" sz="1600" dirty="0">
                  <a:solidFill>
                    <a:srgbClr val="4C51BC"/>
                  </a:solidFill>
                  <a:latin typeface="Montserrat" panose="00000500000000000000" pitchFamily="2" charset="0"/>
                </a:endParaRPr>
              </a:p>
            </p:txBody>
          </p:sp>
        </mc:Choice>
        <mc:Fallback>
          <p:sp>
            <p:nvSpPr>
              <p:cNvPr id="9" name="TextBox 6">
                <a:extLst>
                  <a:ext uri="{FF2B5EF4-FFF2-40B4-BE49-F238E27FC236}">
                    <a16:creationId xmlns:a16="http://schemas.microsoft.com/office/drawing/2014/main" id="{FE0C4936-6FFB-1376-DA36-04307386756E}"/>
                  </a:ext>
                </a:extLst>
              </p:cNvPr>
              <p:cNvSpPr txBox="1">
                <a:spLocks noRot="1" noChangeAspect="1" noMove="1" noResize="1" noEditPoints="1" noAdjustHandles="1" noChangeArrowheads="1" noChangeShapeType="1" noTextEdit="1"/>
              </p:cNvSpPr>
              <p:nvPr/>
            </p:nvSpPr>
            <p:spPr>
              <a:xfrm>
                <a:off x="1520687" y="1825211"/>
                <a:ext cx="10465903" cy="4910255"/>
              </a:xfrm>
              <a:prstGeom prst="rect">
                <a:avLst/>
              </a:prstGeom>
              <a:blipFill>
                <a:blip r:embed="rId5"/>
                <a:stretch>
                  <a:fillRect l="-233" r="-349"/>
                </a:stretch>
              </a:blipFill>
            </p:spPr>
            <p:txBody>
              <a:bodyPr/>
              <a:lstStyle/>
              <a:p>
                <a:r>
                  <a:rPr lang="fr-FR">
                    <a:noFill/>
                  </a:rPr>
                  <a:t> </a:t>
                </a:r>
              </a:p>
            </p:txBody>
          </p:sp>
        </mc:Fallback>
      </mc:AlternateContent>
      <p:pic>
        <p:nvPicPr>
          <p:cNvPr id="10" name="Graphique 9">
            <a:extLst>
              <a:ext uri="{FF2B5EF4-FFF2-40B4-BE49-F238E27FC236}">
                <a16:creationId xmlns:a16="http://schemas.microsoft.com/office/drawing/2014/main" id="{5FC2F28B-8844-9332-08D4-371E2C4CD2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2161503"/>
            <a:ext cx="351543" cy="518063"/>
          </a:xfrm>
          <a:prstGeom prst="rect">
            <a:avLst/>
          </a:prstGeom>
        </p:spPr>
      </p:pic>
    </p:spTree>
    <p:extLst>
      <p:ext uri="{BB962C8B-B14F-4D97-AF65-F5344CB8AC3E}">
        <p14:creationId xmlns:p14="http://schemas.microsoft.com/office/powerpoint/2010/main" val="1522045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D3DF4-97E5-AEB7-B9A1-6337413AF97F}"/>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Entrainement des SVM</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4C51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4C5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3">
            <a:extLst>
              <a:ext uri="{FF2B5EF4-FFF2-40B4-BE49-F238E27FC236}">
                <a16:creationId xmlns:a16="http://schemas.microsoft.com/office/drawing/2014/main" id="{28B1FA6E-3E39-E60A-A313-4CDBE897F8E7}"/>
              </a:ext>
            </a:extLst>
          </p:cNvPr>
          <p:cNvSpPr/>
          <p:nvPr/>
        </p:nvSpPr>
        <p:spPr>
          <a:xfrm>
            <a:off x="596349" y="1818153"/>
            <a:ext cx="8607287" cy="4851004"/>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775250BA-3E84-7020-E2C0-B527FC83924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49" b="89933" l="5579" r="52237">
                        <a14:foregroundMark x1="50368" y1="30083" x2="50763" y2="31228"/>
                        <a14:foregroundMark x1="52237" y1="31228" x2="52237" y2="31228"/>
                        <a14:foregroundMark x1="50000" y1="31228" x2="50000" y2="31228"/>
                        <a14:foregroundMark x1="15763" y1="23332" x2="9711" y2="50020"/>
                        <a14:foregroundMark x1="9711" y1="50020" x2="21553" y2="72641"/>
                        <a14:foregroundMark x1="21553" y1="72641" x2="40763" y2="79353"/>
                        <a14:foregroundMark x1="40763" y1="79353" x2="48658" y2="52665"/>
                        <a14:foregroundMark x1="48658" y1="52665" x2="51421" y2="26135"/>
                        <a14:foregroundMark x1="51421" y1="26135" x2="33421" y2="19187"/>
                        <a14:foregroundMark x1="33421" y1="19187" x2="15763" y2="23648"/>
                      </a14:backgroundRemoval>
                    </a14:imgEffect>
                  </a14:imgLayer>
                </a14:imgProps>
              </a:ext>
              <a:ext uri="{28A0092B-C50C-407E-A947-70E740481C1C}">
                <a14:useLocalDpi xmlns:a14="http://schemas.microsoft.com/office/drawing/2010/main" val="0"/>
              </a:ext>
            </a:extLst>
          </a:blip>
          <a:srcRect r="44122"/>
          <a:stretch/>
        </p:blipFill>
        <p:spPr>
          <a:xfrm rot="2104954">
            <a:off x="-940231" y="1526392"/>
            <a:ext cx="1636805" cy="1952586"/>
          </a:xfrm>
          <a:prstGeom prst="rect">
            <a:avLst/>
          </a:prstGeom>
          <a:effectLst>
            <a:softEdge rad="63500"/>
          </a:effectLst>
        </p:spPr>
      </p:pic>
      <mc:AlternateContent xmlns:mc="http://schemas.openxmlformats.org/markup-compatibility/2006">
        <mc:Choice xmlns:a14="http://schemas.microsoft.com/office/drawing/2010/main" Requires="a14">
          <p:sp>
            <p:nvSpPr>
              <p:cNvPr id="9" name="TextBox 6">
                <a:extLst>
                  <a:ext uri="{FF2B5EF4-FFF2-40B4-BE49-F238E27FC236}">
                    <a16:creationId xmlns:a16="http://schemas.microsoft.com/office/drawing/2014/main" id="{FE0C4936-6FFB-1376-DA36-04307386756E}"/>
                  </a:ext>
                </a:extLst>
              </p:cNvPr>
              <p:cNvSpPr txBox="1"/>
              <p:nvPr/>
            </p:nvSpPr>
            <p:spPr>
              <a:xfrm>
                <a:off x="797630" y="1818153"/>
                <a:ext cx="8406006" cy="485196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fr-FR" sz="1600" dirty="0">
                    <a:solidFill>
                      <a:srgbClr val="474747"/>
                    </a:solidFill>
                    <a:latin typeface="Montserrat" panose="00000500000000000000" pitchFamily="2" charset="0"/>
                  </a:rPr>
                  <a:t> Supposons que l’on assigne à tout point </a:t>
                </a:r>
                <a14:m>
                  <m:oMath xmlns:m="http://schemas.openxmlformats.org/officeDocument/2006/math">
                    <m:sSub>
                      <m:sSubPr>
                        <m:ctrlPr>
                          <a:rPr lang="fr-FR" sz="1600" i="1" smtClean="0">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𝑥</m:t>
                        </m:r>
                      </m:e>
                      <m:sub>
                        <m:r>
                          <a:rPr lang="en-US" sz="1600" b="0" i="1" smtClean="0">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 </m:t>
                    </m:r>
                    <m:r>
                      <a:rPr lang="en-US" sz="1600" i="1" smtClean="0">
                        <a:solidFill>
                          <a:srgbClr val="474747"/>
                        </a:solidFill>
                        <a:latin typeface="Cambria Math" panose="02040503050406030204" pitchFamily="18" charset="0"/>
                        <a:ea typeface="Cambria Math" panose="02040503050406030204" pitchFamily="18" charset="0"/>
                      </a:rPr>
                      <m:t>∈</m:t>
                    </m:r>
                    <m:sSup>
                      <m:sSupPr>
                        <m:ctrlPr>
                          <a:rPr lang="en-US" sz="1600" i="1" smtClean="0">
                            <a:solidFill>
                              <a:srgbClr val="474747"/>
                            </a:solidFill>
                            <a:latin typeface="Cambria Math" panose="02040503050406030204" pitchFamily="18" charset="0"/>
                            <a:ea typeface="Cambria Math" panose="02040503050406030204" pitchFamily="18" charset="0"/>
                          </a:rPr>
                        </m:ctrlPr>
                      </m:sSupPr>
                      <m:e>
                        <m:r>
                          <a:rPr lang="en-US" sz="1600" i="1">
                            <a:solidFill>
                              <a:srgbClr val="474747"/>
                            </a:solidFill>
                            <a:latin typeface="Cambria Math" panose="02040503050406030204" pitchFamily="18" charset="0"/>
                            <a:ea typeface="Cambria Math" panose="02040503050406030204" pitchFamily="18" charset="0"/>
                          </a:rPr>
                          <m:t>ℝ</m:t>
                        </m:r>
                      </m:e>
                      <m:sup>
                        <m:r>
                          <a:rPr lang="en-US" sz="1600" b="0" i="1" smtClean="0">
                            <a:solidFill>
                              <a:srgbClr val="474747"/>
                            </a:solidFill>
                            <a:latin typeface="Cambria Math" panose="02040503050406030204" pitchFamily="18" charset="0"/>
                            <a:ea typeface="Cambria Math" panose="02040503050406030204" pitchFamily="18" charset="0"/>
                          </a:rPr>
                          <m:t>𝑛</m:t>
                        </m:r>
                      </m:sup>
                    </m:sSup>
                  </m:oMath>
                </a14:m>
                <a:r>
                  <a:rPr lang="fr-FR" sz="1600" dirty="0">
                    <a:solidFill>
                      <a:srgbClr val="474747"/>
                    </a:solidFill>
                    <a:latin typeface="Montserrat" panose="00000500000000000000" pitchFamily="2" charset="0"/>
                  </a:rPr>
                  <a:t>​ un label </a:t>
                </a:r>
                <a14:m>
                  <m:oMath xmlns:m="http://schemas.openxmlformats.org/officeDocument/2006/math">
                    <m:sSub>
                      <m:sSubPr>
                        <m:ctrlPr>
                          <a:rPr lang="fr-FR" sz="1600" i="1" smtClean="0">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𝑙</m:t>
                        </m:r>
                      </m:e>
                      <m:sub>
                        <m:r>
                          <a:rPr lang="en-US" sz="1600" b="0" i="1" smtClean="0">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 </m:t>
                    </m:r>
                  </m:oMath>
                </a14:m>
                <a:r>
                  <a:rPr lang="fr-FR" sz="1600" dirty="0">
                    <a:solidFill>
                      <a:srgbClr val="474747"/>
                    </a:solidFill>
                    <a:latin typeface="Montserrat" panose="00000500000000000000" pitchFamily="2" charset="0"/>
                  </a:rPr>
                  <a:t>​ qui vaut 1 si </a:t>
                </a:r>
                <a14:m>
                  <m:oMath xmlns:m="http://schemas.openxmlformats.org/officeDocument/2006/math">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 </m:t>
                    </m:r>
                  </m:oMath>
                </a14:m>
                <a:r>
                  <a:rPr lang="fr-FR" sz="1600" dirty="0">
                    <a:solidFill>
                      <a:srgbClr val="474747"/>
                    </a:solidFill>
                    <a:latin typeface="Montserrat" panose="00000500000000000000" pitchFamily="2" charset="0"/>
                  </a:rPr>
                  <a:t>​ ​ appartient à la première catégorie, et -1 si </a:t>
                </a:r>
                <a14:m>
                  <m:oMath xmlns:m="http://schemas.openxmlformats.org/officeDocument/2006/math">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 </m:t>
                    </m:r>
                  </m:oMath>
                </a14:m>
                <a:r>
                  <a:rPr lang="fr-FR" sz="1600" dirty="0">
                    <a:solidFill>
                      <a:srgbClr val="474747"/>
                    </a:solidFill>
                    <a:latin typeface="Montserrat" panose="00000500000000000000" pitchFamily="2" charset="0"/>
                  </a:rPr>
                  <a:t>​ ​ appartient à la seconde catégorie. Alors, si le SVM est correctement entraîné, on a toujours </a:t>
                </a:r>
                <a14:m>
                  <m:oMath xmlns:m="http://schemas.openxmlformats.org/officeDocument/2006/math">
                    <m:sSub>
                      <m:sSubPr>
                        <m:ctrlPr>
                          <a:rPr lang="fr-FR" sz="1600" i="1">
                            <a:solidFill>
                              <a:srgbClr val="474747"/>
                            </a:solidFill>
                            <a:latin typeface="Cambria Math" panose="02040503050406030204" pitchFamily="18" charset="0"/>
                          </a:rPr>
                        </m:ctrlPr>
                      </m:sSubPr>
                      <m:e>
                        <m:sSub>
                          <m:sSubPr>
                            <m:ctrlPr>
                              <a:rPr lang="fr-FR" sz="1600" i="1">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𝑙</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 </m:t>
                        </m:r>
                        <m:r>
                          <a:rPr lang="en-US" sz="1600" b="0" i="1" smtClean="0">
                            <a:solidFill>
                              <a:srgbClr val="474747"/>
                            </a:solidFill>
                            <a:latin typeface="Cambria Math" panose="02040503050406030204" pitchFamily="18" charset="0"/>
                          </a:rPr>
                          <m:t>h</m:t>
                        </m:r>
                        <m:r>
                          <a:rPr lang="en-US" sz="1600" b="0" i="1" smtClean="0">
                            <a:solidFill>
                              <a:srgbClr val="474747"/>
                            </a:solidFill>
                            <a:latin typeface="Cambria Math" panose="02040503050406030204" pitchFamily="18" charset="0"/>
                          </a:rPr>
                          <m:t>(</m:t>
                        </m:r>
                        <m:r>
                          <m:rPr>
                            <m:nor/>
                          </m:rPr>
                          <a:rPr lang="fr-FR" sz="1600" dirty="0">
                            <a:solidFill>
                              <a:srgbClr val="474747"/>
                            </a:solidFill>
                            <a:latin typeface="Montserrat" panose="00000500000000000000" pitchFamily="2" charset="0"/>
                          </a:rPr>
                          <m:t>​</m:t>
                        </m:r>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𝑘</m:t>
                        </m:r>
                      </m:sub>
                    </m:sSub>
                    <m:r>
                      <a:rPr lang="en-US" sz="1600" b="0" i="1" smtClean="0">
                        <a:solidFill>
                          <a:srgbClr val="474747"/>
                        </a:solidFill>
                        <a:latin typeface="Cambria Math" panose="02040503050406030204" pitchFamily="18" charset="0"/>
                      </a:rPr>
                      <m:t>)</m:t>
                    </m:r>
                    <m:r>
                      <a:rPr lang="en-US" sz="1600" b="0" i="1" smtClean="0">
                        <a:solidFill>
                          <a:srgbClr val="474747"/>
                        </a:solidFill>
                        <a:latin typeface="Cambria Math" panose="02040503050406030204" pitchFamily="18" charset="0"/>
                        <a:ea typeface="Cambria Math" panose="02040503050406030204" pitchFamily="18" charset="0"/>
                      </a:rPr>
                      <m:t>≥0</m:t>
                    </m:r>
                    <m:r>
                      <a:rPr lang="en-US" sz="1600" i="1">
                        <a:solidFill>
                          <a:srgbClr val="474747"/>
                        </a:solidFill>
                        <a:latin typeface="Cambria Math" panose="02040503050406030204" pitchFamily="18" charset="0"/>
                      </a:rPr>
                      <m:t> </m:t>
                    </m:r>
                  </m:oMath>
                </a14:m>
                <a:r>
                  <a:rPr lang="fr-FR" sz="1600" dirty="0">
                    <a:solidFill>
                      <a:srgbClr val="474747"/>
                    </a:solidFill>
                    <a:latin typeface="Montserrat" panose="00000500000000000000" pitchFamily="2" charset="0"/>
                  </a:rPr>
                  <a:t>​, c’est-à-dire</a:t>
                </a:r>
                <a14:m>
                  <m:oMath xmlns:m="http://schemas.openxmlformats.org/officeDocument/2006/math">
                    <m:sSub>
                      <m:sSubPr>
                        <m:ctrlPr>
                          <a:rPr lang="fr-FR" sz="1600" i="1">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 </m:t>
                        </m:r>
                        <m:r>
                          <a:rPr lang="en-US" sz="1600" i="1">
                            <a:solidFill>
                              <a:srgbClr val="474747"/>
                            </a:solidFill>
                            <a:latin typeface="Cambria Math" panose="02040503050406030204" pitchFamily="18" charset="0"/>
                          </a:rPr>
                          <m:t>𝑙</m:t>
                        </m:r>
                      </m:e>
                      <m:sub>
                        <m:r>
                          <a:rPr lang="en-US" sz="1600" i="1">
                            <a:solidFill>
                              <a:srgbClr val="474747"/>
                            </a:solidFill>
                            <a:latin typeface="Cambria Math" panose="02040503050406030204" pitchFamily="18" charset="0"/>
                          </a:rPr>
                          <m:t>𝑘</m:t>
                        </m:r>
                      </m:sub>
                    </m:sSub>
                    <m:r>
                      <a:rPr lang="en-US" sz="1600" b="0" i="1" smtClean="0">
                        <a:solidFill>
                          <a:srgbClr val="474747"/>
                        </a:solidFill>
                        <a:latin typeface="Cambria Math" panose="02040503050406030204" pitchFamily="18" charset="0"/>
                      </a:rPr>
                      <m:t>(</m:t>
                    </m:r>
                    <m:sSup>
                      <m:sSupPr>
                        <m:ctrlPr>
                          <a:rPr lang="en-US" sz="1600" i="1">
                            <a:solidFill>
                              <a:srgbClr val="474747"/>
                            </a:solidFill>
                            <a:latin typeface="Cambria Math" panose="02040503050406030204" pitchFamily="18" charset="0"/>
                          </a:rPr>
                        </m:ctrlPr>
                      </m:sSupPr>
                      <m:e>
                        <m:r>
                          <a:rPr lang="en-US" sz="1600" i="1">
                            <a:solidFill>
                              <a:srgbClr val="474747"/>
                            </a:solidFill>
                            <a:latin typeface="Cambria Math" panose="02040503050406030204" pitchFamily="18" charset="0"/>
                          </a:rPr>
                          <m:t>𝑤</m:t>
                        </m:r>
                      </m:e>
                      <m:sup>
                        <m:r>
                          <a:rPr lang="en-US" sz="1600" i="1">
                            <a:solidFill>
                              <a:srgbClr val="474747"/>
                            </a:solidFill>
                            <a:latin typeface="Cambria Math" panose="02040503050406030204" pitchFamily="18" charset="0"/>
                          </a:rPr>
                          <m:t>𝑇</m:t>
                        </m:r>
                      </m:sup>
                    </m:sSup>
                    <m:r>
                      <a:rPr lang="en-US" sz="1600" i="1">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m:t>
                    </m:r>
                    <m:r>
                      <a:rPr lang="en-US" sz="1600" i="1">
                        <a:solidFill>
                          <a:srgbClr val="474747"/>
                        </a:solidFill>
                        <a:latin typeface="Cambria Math" panose="02040503050406030204" pitchFamily="18" charset="0"/>
                      </a:rPr>
                      <m:t>𝑏</m:t>
                    </m:r>
                    <m:r>
                      <a:rPr lang="en-US" sz="1600" b="0" i="1" smtClean="0">
                        <a:solidFill>
                          <a:srgbClr val="474747"/>
                        </a:solidFill>
                        <a:latin typeface="Cambria Math" panose="02040503050406030204" pitchFamily="18" charset="0"/>
                      </a:rPr>
                      <m:t>)</m:t>
                    </m:r>
                    <m:r>
                      <a:rPr lang="en-US" sz="1600" b="0" i="1" smtClean="0">
                        <a:solidFill>
                          <a:srgbClr val="474747"/>
                        </a:solidFill>
                        <a:latin typeface="Cambria Math" panose="02040503050406030204" pitchFamily="18" charset="0"/>
                        <a:ea typeface="Cambria Math" panose="02040503050406030204" pitchFamily="18" charset="0"/>
                      </a:rPr>
                      <m:t>≥0</m:t>
                    </m:r>
                  </m:oMath>
                </a14:m>
                <a:endParaRPr lang="fr-FR" sz="1600" dirty="0">
                  <a:solidFill>
                    <a:srgbClr val="474747"/>
                  </a:solidFill>
                  <a:latin typeface="Montserrat" panose="00000500000000000000" pitchFamily="2" charset="0"/>
                </a:endParaRPr>
              </a:p>
              <a:p>
                <a:pPr marL="285750" indent="-285750" algn="just">
                  <a:lnSpc>
                    <a:spcPct val="150000"/>
                  </a:lnSpc>
                  <a:buFont typeface="Wingdings" panose="05000000000000000000" pitchFamily="2" charset="2"/>
                  <a:buChar char="q"/>
                </a:pPr>
                <a:r>
                  <a:rPr lang="fr-FR" sz="1600" dirty="0">
                    <a:solidFill>
                      <a:srgbClr val="474747"/>
                    </a:solidFill>
                    <a:latin typeface="Montserrat" panose="00000500000000000000" pitchFamily="2" charset="0"/>
                  </a:rPr>
                  <a:t>Le but d’un SVM, lors de l’entraînement, est donc de trouver un vecteur de poids w et un biais b tels que, pour tout point</a:t>
                </a:r>
                <a14:m>
                  <m:oMath xmlns:m="http://schemas.openxmlformats.org/officeDocument/2006/math">
                    <m:sSub>
                      <m:sSubPr>
                        <m:ctrlPr>
                          <a:rPr lang="fr-FR" sz="1600" i="1" smtClean="0">
                            <a:solidFill>
                              <a:srgbClr val="474747"/>
                            </a:solidFill>
                            <a:latin typeface="Cambria Math" panose="02040503050406030204" pitchFamily="18" charset="0"/>
                          </a:rPr>
                        </m:ctrlPr>
                      </m:sSubPr>
                      <m:e>
                        <m:r>
                          <a:rPr lang="en-US" sz="1600" b="0" i="1" smtClean="0">
                            <a:solidFill>
                              <a:srgbClr val="474747"/>
                            </a:solidFill>
                            <a:latin typeface="Cambria Math" panose="02040503050406030204" pitchFamily="18" charset="0"/>
                          </a:rPr>
                          <m:t> </m:t>
                        </m:r>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 </m:t>
                    </m:r>
                  </m:oMath>
                </a14:m>
                <a:r>
                  <a:rPr lang="fr-FR" sz="1600" dirty="0">
                    <a:solidFill>
                      <a:srgbClr val="474747"/>
                    </a:solidFill>
                    <a:latin typeface="Montserrat" panose="00000500000000000000" pitchFamily="2" charset="0"/>
                  </a:rPr>
                  <a:t>de label </a:t>
                </a:r>
                <a14:m>
                  <m:oMath xmlns:m="http://schemas.openxmlformats.org/officeDocument/2006/math">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𝑙</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 </m:t>
                    </m:r>
                  </m:oMath>
                </a14:m>
                <a:r>
                  <a:rPr lang="fr-FR" sz="1600" dirty="0">
                    <a:solidFill>
                      <a:srgbClr val="474747"/>
                    </a:solidFill>
                    <a:latin typeface="Montserrat" panose="00000500000000000000" pitchFamily="2" charset="0"/>
                  </a:rPr>
                  <a:t>appartenant aux données d’entraînement,</a:t>
                </a:r>
                <a:r>
                  <a:rPr lang="fr-FR" sz="1600" dirty="0">
                    <a:solidFill>
                      <a:srgbClr val="474747"/>
                    </a:solidFill>
                  </a:rPr>
                  <a:t> </a:t>
                </a:r>
                <a14:m>
                  <m:oMath xmlns:m="http://schemas.openxmlformats.org/officeDocument/2006/math">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𝑙</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m:t>
                    </m:r>
                    <m:sSup>
                      <m:sSupPr>
                        <m:ctrlPr>
                          <a:rPr lang="en-US" sz="1600" i="1">
                            <a:solidFill>
                              <a:srgbClr val="474747"/>
                            </a:solidFill>
                            <a:latin typeface="Cambria Math" panose="02040503050406030204" pitchFamily="18" charset="0"/>
                          </a:rPr>
                        </m:ctrlPr>
                      </m:sSupPr>
                      <m:e>
                        <m:r>
                          <a:rPr lang="en-US" sz="1600" i="1">
                            <a:solidFill>
                              <a:srgbClr val="474747"/>
                            </a:solidFill>
                            <a:latin typeface="Cambria Math" panose="02040503050406030204" pitchFamily="18" charset="0"/>
                          </a:rPr>
                          <m:t>𝑤</m:t>
                        </m:r>
                      </m:e>
                      <m:sup>
                        <m:r>
                          <a:rPr lang="en-US" sz="1600" i="1">
                            <a:solidFill>
                              <a:srgbClr val="474747"/>
                            </a:solidFill>
                            <a:latin typeface="Cambria Math" panose="02040503050406030204" pitchFamily="18" charset="0"/>
                          </a:rPr>
                          <m:t>𝑇</m:t>
                        </m:r>
                      </m:sup>
                    </m:sSup>
                    <m:r>
                      <a:rPr lang="en-US" sz="1600" i="1">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m:t>
                    </m:r>
                    <m:r>
                      <a:rPr lang="en-US" sz="1600" i="1">
                        <a:solidFill>
                          <a:srgbClr val="474747"/>
                        </a:solidFill>
                        <a:latin typeface="Cambria Math" panose="02040503050406030204" pitchFamily="18" charset="0"/>
                      </a:rPr>
                      <m:t>𝑏</m:t>
                    </m:r>
                    <m:r>
                      <a:rPr lang="en-US" sz="1600" i="1">
                        <a:solidFill>
                          <a:srgbClr val="474747"/>
                        </a:solidFill>
                        <a:latin typeface="Cambria Math" panose="02040503050406030204" pitchFamily="18" charset="0"/>
                      </a:rPr>
                      <m:t>)≥0</m:t>
                    </m:r>
                  </m:oMath>
                </a14:m>
                <a:r>
                  <a:rPr lang="fr-FR" sz="1600" dirty="0">
                    <a:solidFill>
                      <a:srgbClr val="474747"/>
                    </a:solidFill>
                    <a:latin typeface="Montserrat" panose="00000500000000000000" pitchFamily="2" charset="0"/>
                  </a:rPr>
                  <a:t>.</a:t>
                </a:r>
              </a:p>
              <a:p>
                <a:pPr marL="285750" indent="-285750" algn="just">
                  <a:lnSpc>
                    <a:spcPct val="150000"/>
                  </a:lnSpc>
                  <a:buFont typeface="Wingdings" panose="05000000000000000000" pitchFamily="2" charset="2"/>
                  <a:buChar char="q"/>
                </a:pPr>
                <a:r>
                  <a:rPr lang="fr-FR" sz="1600" dirty="0">
                    <a:solidFill>
                      <a:srgbClr val="474747"/>
                    </a:solidFill>
                    <a:latin typeface="Montserrat" panose="00000500000000000000" pitchFamily="2" charset="0"/>
                  </a:rPr>
                  <a:t> Autrement dit, de trouver un hyperplan séparateur entre les deux catégories.</a:t>
                </a:r>
              </a:p>
              <a:p>
                <a:pPr marL="285750" indent="-285750" algn="just">
                  <a:lnSpc>
                    <a:spcPct val="150000"/>
                  </a:lnSpc>
                  <a:buFont typeface="Wingdings" panose="05000000000000000000" pitchFamily="2" charset="2"/>
                  <a:buChar char="q"/>
                </a:pPr>
                <a:r>
                  <a:rPr lang="fr-FR" sz="1600" dirty="0">
                    <a:solidFill>
                      <a:srgbClr val="BD504B"/>
                    </a:solidFill>
                    <a:latin typeface="Montserrat" panose="00000500000000000000" pitchFamily="2" charset="0"/>
                  </a:rPr>
                  <a:t>on choisira l’hyperplan qui maximise la marge, c’est-à-dire la distance minimale entre les vecteurs d’entraînement et l’hyperplan. De tels vecteurs situés à la distance minimale sont appelés vecteurs supports.</a:t>
                </a:r>
              </a:p>
              <a:p>
                <a:pPr marL="285750" indent="-285750" algn="just">
                  <a:lnSpc>
                    <a:spcPct val="150000"/>
                  </a:lnSpc>
                  <a:buFont typeface="Wingdings" panose="05000000000000000000" pitchFamily="2" charset="2"/>
                  <a:buChar char="q"/>
                </a:pPr>
                <a:r>
                  <a:rPr lang="fr-FR" sz="1600" dirty="0">
                    <a:solidFill>
                      <a:srgbClr val="BD504B"/>
                    </a:solidFill>
                    <a:latin typeface="Montserrat" panose="00000500000000000000" pitchFamily="2" charset="0"/>
                  </a:rPr>
                  <a:t>Ce choix est d’</a:t>
                </a:r>
                <a:r>
                  <a:rPr lang="fr-FR" sz="1600" dirty="0" err="1">
                    <a:solidFill>
                      <a:srgbClr val="BD504B"/>
                    </a:solidFill>
                    <a:latin typeface="Montserrat" panose="00000500000000000000" pitchFamily="2" charset="0"/>
                  </a:rPr>
                  <a:t>ailleur</a:t>
                </a:r>
                <a:r>
                  <a:rPr lang="fr-FR" sz="1600" dirty="0">
                    <a:solidFill>
                      <a:srgbClr val="BD504B"/>
                    </a:solidFill>
                    <a:latin typeface="Montserrat" panose="00000500000000000000" pitchFamily="2" charset="0"/>
                  </a:rPr>
                  <a:t> un résultat mathématiquement fonde</a:t>
                </a:r>
              </a:p>
            </p:txBody>
          </p:sp>
        </mc:Choice>
        <mc:Fallback>
          <p:sp>
            <p:nvSpPr>
              <p:cNvPr id="9" name="TextBox 6">
                <a:extLst>
                  <a:ext uri="{FF2B5EF4-FFF2-40B4-BE49-F238E27FC236}">
                    <a16:creationId xmlns:a16="http://schemas.microsoft.com/office/drawing/2014/main" id="{FE0C4936-6FFB-1376-DA36-04307386756E}"/>
                  </a:ext>
                </a:extLst>
              </p:cNvPr>
              <p:cNvSpPr txBox="1">
                <a:spLocks noRot="1" noChangeAspect="1" noMove="1" noResize="1" noEditPoints="1" noAdjustHandles="1" noChangeArrowheads="1" noChangeShapeType="1" noTextEdit="1"/>
              </p:cNvSpPr>
              <p:nvPr/>
            </p:nvSpPr>
            <p:spPr>
              <a:xfrm>
                <a:off x="797630" y="1818153"/>
                <a:ext cx="8406006" cy="4851969"/>
              </a:xfrm>
              <a:prstGeom prst="rect">
                <a:avLst/>
              </a:prstGeom>
              <a:blipFill>
                <a:blip r:embed="rId5"/>
                <a:stretch>
                  <a:fillRect l="-290" r="-363" b="-628"/>
                </a:stretch>
              </a:blipFill>
            </p:spPr>
            <p:txBody>
              <a:bodyPr/>
              <a:lstStyle/>
              <a:p>
                <a:r>
                  <a:rPr lang="fr-FR">
                    <a:noFill/>
                  </a:rPr>
                  <a:t> </a:t>
                </a:r>
              </a:p>
            </p:txBody>
          </p:sp>
        </mc:Fallback>
      </mc:AlternateContent>
      <p:pic>
        <p:nvPicPr>
          <p:cNvPr id="10" name="Image 9">
            <a:extLst>
              <a:ext uri="{FF2B5EF4-FFF2-40B4-BE49-F238E27FC236}">
                <a16:creationId xmlns:a16="http://schemas.microsoft.com/office/drawing/2014/main" id="{DAED33D8-CF6A-8FBD-15A7-5541B92024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8796" y="648603"/>
            <a:ext cx="2945195" cy="2897538"/>
          </a:xfrm>
          <a:prstGeom prst="rect">
            <a:avLst/>
          </a:prstGeom>
        </p:spPr>
      </p:pic>
      <p:sp>
        <p:nvSpPr>
          <p:cNvPr id="11" name="ZoneTexte 10">
            <a:extLst>
              <a:ext uri="{FF2B5EF4-FFF2-40B4-BE49-F238E27FC236}">
                <a16:creationId xmlns:a16="http://schemas.microsoft.com/office/drawing/2014/main" id="{6714D545-E1E1-99CA-0A2A-98E9D9119325}"/>
              </a:ext>
            </a:extLst>
          </p:cNvPr>
          <p:cNvSpPr txBox="1"/>
          <p:nvPr/>
        </p:nvSpPr>
        <p:spPr>
          <a:xfrm>
            <a:off x="9203636" y="3807750"/>
            <a:ext cx="2780355" cy="646331"/>
          </a:xfrm>
          <a:prstGeom prst="rect">
            <a:avLst/>
          </a:prstGeom>
          <a:noFill/>
        </p:spPr>
        <p:txBody>
          <a:bodyPr wrap="square" rtlCol="0">
            <a:spAutoFit/>
          </a:bodyPr>
          <a:lstStyle/>
          <a:p>
            <a:r>
              <a:rPr lang="fr-FR" dirty="0">
                <a:solidFill>
                  <a:srgbClr val="4C51BC"/>
                </a:solidFill>
              </a:rPr>
              <a:t>Figure 7 : Quel hyperplan choisir ?</a:t>
            </a:r>
          </a:p>
        </p:txBody>
      </p:sp>
    </p:spTree>
    <p:extLst>
      <p:ext uri="{BB962C8B-B14F-4D97-AF65-F5344CB8AC3E}">
        <p14:creationId xmlns:p14="http://schemas.microsoft.com/office/powerpoint/2010/main" val="309990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79513"/>
            <a:ext cx="6351104" cy="7126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73EDF55-0E49-947F-D718-DDBF6DE4434E}"/>
                  </a:ext>
                </a:extLst>
              </p:cNvPr>
              <p:cNvSpPr txBox="1"/>
              <p:nvPr/>
            </p:nvSpPr>
            <p:spPr>
              <a:xfrm>
                <a:off x="31654" y="1853955"/>
                <a:ext cx="11724917" cy="2774862"/>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sz="1600" dirty="0">
                    <a:solidFill>
                      <a:schemeClr val="tx1">
                        <a:lumMod val="50000"/>
                        <a:lumOff val="50000"/>
                      </a:schemeClr>
                    </a:solidFill>
                    <a:latin typeface="Montserrat" panose="00000500000000000000" pitchFamily="2" charset="0"/>
                  </a:rPr>
                  <a:t>Pour un vecteur </a:t>
                </a:r>
                <a14:m>
                  <m:oMath xmlns:m="http://schemas.openxmlformats.org/officeDocument/2006/math">
                    <m:sSub>
                      <m:sSubPr>
                        <m:ctrlPr>
                          <a:rPr lang="fr-FR" sz="1600" i="1" smtClean="0">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 </m:t>
                    </m:r>
                  </m:oMath>
                </a14:m>
                <a:r>
                  <a:rPr lang="fr-FR" sz="1600" dirty="0">
                    <a:solidFill>
                      <a:schemeClr val="tx1">
                        <a:lumMod val="50000"/>
                        <a:lumOff val="50000"/>
                      </a:schemeClr>
                    </a:solidFill>
                    <a:latin typeface="Montserrat" panose="00000500000000000000" pitchFamily="2" charset="0"/>
                  </a:rPr>
                  <a:t>sa distance a l’hyperplan de vecteur support w et de biais b est donnée par : </a:t>
                </a:r>
                <a14:m>
                  <m:oMath xmlns:m="http://schemas.openxmlformats.org/officeDocument/2006/math">
                    <m:f>
                      <m:fPr>
                        <m:ctrlPr>
                          <a:rPr lang="en-US" sz="1600" i="1" smtClean="0">
                            <a:solidFill>
                              <a:srgbClr val="474747"/>
                            </a:solidFill>
                            <a:latin typeface="Cambria Math" panose="02040503050406030204" pitchFamily="18" charset="0"/>
                          </a:rPr>
                        </m:ctrlPr>
                      </m:fPr>
                      <m:num>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 </m:t>
                            </m:r>
                            <m:r>
                              <a:rPr lang="en-US" sz="1600" i="1">
                                <a:solidFill>
                                  <a:srgbClr val="474747"/>
                                </a:solidFill>
                                <a:latin typeface="Cambria Math" panose="02040503050406030204" pitchFamily="18" charset="0"/>
                              </a:rPr>
                              <m:t>𝑙</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m:t>
                        </m:r>
                        <m:sSup>
                          <m:sSupPr>
                            <m:ctrlPr>
                              <a:rPr lang="en-US" sz="1600" i="1">
                                <a:solidFill>
                                  <a:srgbClr val="474747"/>
                                </a:solidFill>
                                <a:latin typeface="Cambria Math" panose="02040503050406030204" pitchFamily="18" charset="0"/>
                              </a:rPr>
                            </m:ctrlPr>
                          </m:sSupPr>
                          <m:e>
                            <m:r>
                              <a:rPr lang="en-US" sz="1600" i="1">
                                <a:solidFill>
                                  <a:srgbClr val="474747"/>
                                </a:solidFill>
                                <a:latin typeface="Cambria Math" panose="02040503050406030204" pitchFamily="18" charset="0"/>
                              </a:rPr>
                              <m:t>𝑤</m:t>
                            </m:r>
                          </m:e>
                          <m:sup>
                            <m:r>
                              <a:rPr lang="en-US" sz="1600" i="1">
                                <a:solidFill>
                                  <a:srgbClr val="474747"/>
                                </a:solidFill>
                                <a:latin typeface="Cambria Math" panose="02040503050406030204" pitchFamily="18" charset="0"/>
                              </a:rPr>
                              <m:t>𝑇</m:t>
                            </m:r>
                          </m:sup>
                        </m:sSup>
                        <m:r>
                          <a:rPr lang="en-US" sz="1600" i="1">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m:t>
                        </m:r>
                        <m:r>
                          <a:rPr lang="en-US" sz="1600" i="1">
                            <a:solidFill>
                              <a:srgbClr val="474747"/>
                            </a:solidFill>
                            <a:latin typeface="Cambria Math" panose="02040503050406030204" pitchFamily="18" charset="0"/>
                          </a:rPr>
                          <m:t>𝑏</m:t>
                        </m:r>
                        <m:r>
                          <a:rPr lang="en-US" sz="1600" i="1">
                            <a:solidFill>
                              <a:srgbClr val="474747"/>
                            </a:solidFill>
                            <a:latin typeface="Cambria Math" panose="02040503050406030204" pitchFamily="18" charset="0"/>
                          </a:rPr>
                          <m:t>)</m:t>
                        </m:r>
                      </m:num>
                      <m:den>
                        <m:d>
                          <m:dPr>
                            <m:begChr m:val="‖"/>
                            <m:endChr m:val="‖"/>
                            <m:ctrlPr>
                              <a:rPr lang="en-US" sz="1600" i="1" smtClean="0">
                                <a:solidFill>
                                  <a:srgbClr val="474747"/>
                                </a:solidFill>
                                <a:latin typeface="Cambria Math" panose="02040503050406030204" pitchFamily="18" charset="0"/>
                              </a:rPr>
                            </m:ctrlPr>
                          </m:dPr>
                          <m:e>
                            <m:r>
                              <a:rPr lang="en-US" sz="1600" b="0" i="1" smtClean="0">
                                <a:solidFill>
                                  <a:srgbClr val="474747"/>
                                </a:solidFill>
                                <a:latin typeface="Cambria Math" panose="02040503050406030204" pitchFamily="18" charset="0"/>
                              </a:rPr>
                              <m:t>𝑤</m:t>
                            </m:r>
                          </m:e>
                        </m:d>
                      </m:den>
                    </m:f>
                  </m:oMath>
                </a14:m>
                <a:r>
                  <a:rPr lang="fr-FR" sz="1600" dirty="0">
                    <a:solidFill>
                      <a:schemeClr val="tx1">
                        <a:lumMod val="50000"/>
                        <a:lumOff val="50000"/>
                      </a:schemeClr>
                    </a:solidFill>
                    <a:latin typeface="Montserrat" panose="00000500000000000000" pitchFamily="2" charset="0"/>
                  </a:rPr>
                  <a:t> ou </a:t>
                </a:r>
                <a14:m>
                  <m:oMath xmlns:m="http://schemas.openxmlformats.org/officeDocument/2006/math">
                    <m:d>
                      <m:dPr>
                        <m:begChr m:val="‖"/>
                        <m:endChr m:val="‖"/>
                        <m:ctrlPr>
                          <a:rPr lang="en-US" sz="1600" i="1">
                            <a:solidFill>
                              <a:srgbClr val="474747"/>
                            </a:solidFill>
                            <a:latin typeface="Cambria Math" panose="02040503050406030204" pitchFamily="18" charset="0"/>
                          </a:rPr>
                        </m:ctrlPr>
                      </m:dPr>
                      <m:e>
                        <m:r>
                          <a:rPr lang="en-US" sz="1600" i="1">
                            <a:solidFill>
                              <a:srgbClr val="474747"/>
                            </a:solidFill>
                            <a:latin typeface="Cambria Math" panose="02040503050406030204" pitchFamily="18" charset="0"/>
                          </a:rPr>
                          <m:t>𝑤</m:t>
                        </m:r>
                      </m:e>
                    </m:d>
                  </m:oMath>
                </a14:m>
                <a:r>
                  <a:rPr lang="fr-FR" sz="1600" dirty="0">
                    <a:solidFill>
                      <a:schemeClr val="tx1">
                        <a:lumMod val="50000"/>
                        <a:lumOff val="50000"/>
                      </a:schemeClr>
                    </a:solidFill>
                    <a:latin typeface="Montserrat" panose="00000500000000000000" pitchFamily="2" charset="0"/>
                  </a:rPr>
                  <a:t> désigne la norme euclidienne de w.</a:t>
                </a:r>
              </a:p>
              <a:p>
                <a:pPr marL="285750" indent="-285750">
                  <a:lnSpc>
                    <a:spcPct val="150000"/>
                  </a:lnSpc>
                  <a:buFont typeface="Wingdings" panose="05000000000000000000" pitchFamily="2" charset="2"/>
                  <a:buChar char="q"/>
                </a:pPr>
                <a:r>
                  <a:rPr lang="fr-FR" sz="1600" dirty="0">
                    <a:solidFill>
                      <a:schemeClr val="tx1">
                        <a:lumMod val="50000"/>
                        <a:lumOff val="50000"/>
                      </a:schemeClr>
                    </a:solidFill>
                    <a:latin typeface="Montserrat" panose="00000500000000000000" pitchFamily="2" charset="0"/>
                  </a:rPr>
                  <a:t>On appelle marge la distance minimale entre l’hyperplan a un des points d’entrainement.</a:t>
                </a:r>
              </a:p>
              <a:p>
                <a:pPr marL="285750" indent="-285750">
                  <a:lnSpc>
                    <a:spcPct val="150000"/>
                  </a:lnSpc>
                  <a:buFont typeface="Wingdings" panose="05000000000000000000" pitchFamily="2" charset="2"/>
                  <a:buChar char="q"/>
                </a:pPr>
                <a:r>
                  <a:rPr lang="fr-FR" sz="1600" dirty="0">
                    <a:solidFill>
                      <a:srgbClr val="BD504B"/>
                    </a:solidFill>
                    <a:latin typeface="Montserrat" panose="00000500000000000000" pitchFamily="2" charset="0"/>
                  </a:rPr>
                  <a:t>La marge d’un hyperplan de </a:t>
                </a:r>
                <a:r>
                  <a:rPr lang="fr-FR" sz="1600" dirty="0" err="1">
                    <a:solidFill>
                      <a:srgbClr val="BD504B"/>
                    </a:solidFill>
                    <a:latin typeface="Montserrat" panose="00000500000000000000" pitchFamily="2" charset="0"/>
                  </a:rPr>
                  <a:t>parametre</a:t>
                </a:r>
                <a:r>
                  <a:rPr lang="fr-FR" sz="1600" dirty="0">
                    <a:solidFill>
                      <a:srgbClr val="BD504B"/>
                    </a:solidFill>
                    <a:latin typeface="Montserrat" panose="00000500000000000000" pitchFamily="2" charset="0"/>
                  </a:rPr>
                  <a:t> (</a:t>
                </a:r>
                <a:r>
                  <a:rPr lang="fr-FR" sz="1600" dirty="0" err="1">
                    <a:solidFill>
                      <a:srgbClr val="BD504B"/>
                    </a:solidFill>
                    <a:latin typeface="Montserrat" panose="00000500000000000000" pitchFamily="2" charset="0"/>
                  </a:rPr>
                  <a:t>w,b</a:t>
                </a:r>
                <a:r>
                  <a:rPr lang="fr-FR" sz="1600" dirty="0">
                    <a:solidFill>
                      <a:srgbClr val="BD504B"/>
                    </a:solidFill>
                    <a:latin typeface="Montserrat" panose="00000500000000000000" pitchFamily="2" charset="0"/>
                  </a:rPr>
                  <a:t>) par rapport a un ensemble de points </a:t>
                </a:r>
                <a14:m>
                  <m:oMath xmlns:m="http://schemas.openxmlformats.org/officeDocument/2006/math">
                    <m:sSub>
                      <m:sSubPr>
                        <m:ctrlPr>
                          <a:rPr lang="fr-FR" sz="1600" i="1" smtClean="0">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𝑥</m:t>
                        </m:r>
                      </m:e>
                      <m:sub>
                        <m:r>
                          <a:rPr lang="en-US" sz="1600" i="1">
                            <a:solidFill>
                              <a:srgbClr val="BD504B"/>
                            </a:solidFill>
                            <a:latin typeface="Cambria Math" panose="02040503050406030204" pitchFamily="18" charset="0"/>
                          </a:rPr>
                          <m:t>𝑘</m:t>
                        </m:r>
                      </m:sub>
                    </m:sSub>
                  </m:oMath>
                </a14:m>
                <a:r>
                  <a:rPr lang="fr-FR" sz="1600" dirty="0">
                    <a:solidFill>
                      <a:srgbClr val="BD504B"/>
                    </a:solidFill>
                    <a:latin typeface="Montserrat" panose="00000500000000000000" pitchFamily="2" charset="0"/>
                  </a:rPr>
                  <a:t> est </a:t>
                </a:r>
                <a14:m>
                  <m:oMath xmlns:m="http://schemas.openxmlformats.org/officeDocument/2006/math">
                    <m:func>
                      <m:funcPr>
                        <m:ctrlPr>
                          <a:rPr lang="en-US" sz="1600" i="1" smtClean="0">
                            <a:solidFill>
                              <a:srgbClr val="BD504B"/>
                            </a:solidFill>
                            <a:latin typeface="Cambria Math" panose="02040503050406030204" pitchFamily="18" charset="0"/>
                          </a:rPr>
                        </m:ctrlPr>
                      </m:funcPr>
                      <m:fName>
                        <m:limLow>
                          <m:limLowPr>
                            <m:ctrlPr>
                              <a:rPr lang="en-US" sz="1600" i="1" smtClean="0">
                                <a:solidFill>
                                  <a:srgbClr val="BD504B"/>
                                </a:solidFill>
                                <a:latin typeface="Cambria Math" panose="02040503050406030204" pitchFamily="18" charset="0"/>
                              </a:rPr>
                            </m:ctrlPr>
                          </m:limLowPr>
                          <m:e>
                            <m:r>
                              <m:rPr>
                                <m:sty m:val="p"/>
                              </m:rPr>
                              <a:rPr lang="en-US" sz="1600" i="0" smtClean="0">
                                <a:solidFill>
                                  <a:srgbClr val="BD504B"/>
                                </a:solidFill>
                                <a:latin typeface="Cambria Math" panose="02040503050406030204" pitchFamily="18" charset="0"/>
                              </a:rPr>
                              <m:t>min</m:t>
                            </m:r>
                          </m:e>
                          <m:lim>
                            <m:r>
                              <a:rPr lang="en-US" sz="1600" b="0" i="1" smtClean="0">
                                <a:solidFill>
                                  <a:srgbClr val="BD504B"/>
                                </a:solidFill>
                                <a:latin typeface="Cambria Math" panose="02040503050406030204" pitchFamily="18" charset="0"/>
                              </a:rPr>
                              <m:t>𝑘</m:t>
                            </m:r>
                          </m:lim>
                        </m:limLow>
                      </m:fName>
                      <m:e>
                        <m:f>
                          <m:fPr>
                            <m:ctrlPr>
                              <a:rPr lang="en-US" sz="1600" i="1">
                                <a:solidFill>
                                  <a:srgbClr val="BD504B"/>
                                </a:solidFill>
                                <a:latin typeface="Cambria Math" panose="02040503050406030204" pitchFamily="18" charset="0"/>
                              </a:rPr>
                            </m:ctrlPr>
                          </m:fPr>
                          <m:num>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 </m:t>
                                </m:r>
                                <m:r>
                                  <a:rPr lang="en-US" sz="1600" i="1">
                                    <a:solidFill>
                                      <a:srgbClr val="BD504B"/>
                                    </a:solidFill>
                                    <a:latin typeface="Cambria Math" panose="02040503050406030204" pitchFamily="18" charset="0"/>
                                  </a:rPr>
                                  <m:t>𝑙</m:t>
                                </m:r>
                              </m:e>
                              <m:sub>
                                <m:r>
                                  <a:rPr lang="en-US" sz="1600" i="1">
                                    <a:solidFill>
                                      <a:srgbClr val="BD504B"/>
                                    </a:solidFill>
                                    <a:latin typeface="Cambria Math" panose="02040503050406030204" pitchFamily="18" charset="0"/>
                                  </a:rPr>
                                  <m:t>𝑘</m:t>
                                </m:r>
                              </m:sub>
                            </m:sSub>
                            <m:r>
                              <a:rPr lang="en-US" sz="1600" i="1">
                                <a:solidFill>
                                  <a:srgbClr val="BD504B"/>
                                </a:solidFill>
                                <a:latin typeface="Cambria Math" panose="02040503050406030204" pitchFamily="18" charset="0"/>
                              </a:rPr>
                              <m:t>(</m:t>
                            </m:r>
                            <m:sSup>
                              <m:sSupPr>
                                <m:ctrlPr>
                                  <a:rPr lang="en-US" sz="1600" i="1">
                                    <a:solidFill>
                                      <a:srgbClr val="BD504B"/>
                                    </a:solidFill>
                                    <a:latin typeface="Cambria Math" panose="02040503050406030204" pitchFamily="18" charset="0"/>
                                  </a:rPr>
                                </m:ctrlPr>
                              </m:sSupPr>
                              <m:e>
                                <m:r>
                                  <a:rPr lang="en-US" sz="1600" i="1">
                                    <a:solidFill>
                                      <a:srgbClr val="BD504B"/>
                                    </a:solidFill>
                                    <a:latin typeface="Cambria Math" panose="02040503050406030204" pitchFamily="18" charset="0"/>
                                  </a:rPr>
                                  <m:t>𝑤</m:t>
                                </m:r>
                              </m:e>
                              <m:sup>
                                <m:r>
                                  <a:rPr lang="en-US" sz="1600" i="1">
                                    <a:solidFill>
                                      <a:srgbClr val="BD504B"/>
                                    </a:solidFill>
                                    <a:latin typeface="Cambria Math" panose="02040503050406030204" pitchFamily="18" charset="0"/>
                                  </a:rPr>
                                  <m:t>𝑇</m:t>
                                </m:r>
                              </m:sup>
                            </m:sSup>
                            <m:r>
                              <a:rPr lang="en-US" sz="1600" i="1">
                                <a:solidFill>
                                  <a:srgbClr val="BD504B"/>
                                </a:solidFill>
                                <a:latin typeface="Cambria Math" panose="02040503050406030204" pitchFamily="18" charset="0"/>
                              </a:rPr>
                              <m:t>.</m:t>
                            </m:r>
                            <m:sSub>
                              <m:sSubPr>
                                <m:ctrlPr>
                                  <a:rPr lang="fr-FR" sz="1600" i="1">
                                    <a:solidFill>
                                      <a:srgbClr val="BD504B"/>
                                    </a:solidFill>
                                    <a:latin typeface="Cambria Math" panose="02040503050406030204" pitchFamily="18" charset="0"/>
                                  </a:rPr>
                                </m:ctrlPr>
                              </m:sSubPr>
                              <m:e>
                                <m:r>
                                  <a:rPr lang="en-US" sz="1600" i="1">
                                    <a:solidFill>
                                      <a:srgbClr val="BD504B"/>
                                    </a:solidFill>
                                    <a:latin typeface="Cambria Math" panose="02040503050406030204" pitchFamily="18" charset="0"/>
                                  </a:rPr>
                                  <m:t>𝑥</m:t>
                                </m:r>
                              </m:e>
                              <m:sub>
                                <m:r>
                                  <a:rPr lang="en-US" sz="1600" i="1">
                                    <a:solidFill>
                                      <a:srgbClr val="BD504B"/>
                                    </a:solidFill>
                                    <a:latin typeface="Cambria Math" panose="02040503050406030204" pitchFamily="18" charset="0"/>
                                  </a:rPr>
                                  <m:t>𝑘</m:t>
                                </m:r>
                              </m:sub>
                            </m:sSub>
                            <m:r>
                              <a:rPr lang="en-US" sz="1600" i="1">
                                <a:solidFill>
                                  <a:srgbClr val="BD504B"/>
                                </a:solidFill>
                                <a:latin typeface="Cambria Math" panose="02040503050406030204" pitchFamily="18" charset="0"/>
                              </a:rPr>
                              <m:t>+</m:t>
                            </m:r>
                            <m:r>
                              <a:rPr lang="en-US" sz="1600" i="1">
                                <a:solidFill>
                                  <a:srgbClr val="BD504B"/>
                                </a:solidFill>
                                <a:latin typeface="Cambria Math" panose="02040503050406030204" pitchFamily="18" charset="0"/>
                              </a:rPr>
                              <m:t>𝑏</m:t>
                            </m:r>
                            <m:r>
                              <a:rPr lang="en-US" sz="1600" i="1">
                                <a:solidFill>
                                  <a:srgbClr val="BD504B"/>
                                </a:solidFill>
                                <a:latin typeface="Cambria Math" panose="02040503050406030204" pitchFamily="18" charset="0"/>
                              </a:rPr>
                              <m:t>)</m:t>
                            </m:r>
                          </m:num>
                          <m:den>
                            <m:d>
                              <m:dPr>
                                <m:begChr m:val="‖"/>
                                <m:endChr m:val="‖"/>
                                <m:ctrlPr>
                                  <a:rPr lang="en-US" sz="1600" i="1">
                                    <a:solidFill>
                                      <a:srgbClr val="BD504B"/>
                                    </a:solidFill>
                                    <a:latin typeface="Cambria Math" panose="02040503050406030204" pitchFamily="18" charset="0"/>
                                  </a:rPr>
                                </m:ctrlPr>
                              </m:dPr>
                              <m:e>
                                <m:r>
                                  <a:rPr lang="en-US" sz="1600" i="1">
                                    <a:solidFill>
                                      <a:srgbClr val="BD504B"/>
                                    </a:solidFill>
                                    <a:latin typeface="Cambria Math" panose="02040503050406030204" pitchFamily="18" charset="0"/>
                                  </a:rPr>
                                  <m:t>𝑤</m:t>
                                </m:r>
                              </m:e>
                            </m:d>
                          </m:den>
                        </m:f>
                      </m:e>
                    </m:func>
                  </m:oMath>
                </a14:m>
                <a:endParaRPr lang="fr-FR" sz="1600" dirty="0">
                  <a:solidFill>
                    <a:srgbClr val="BD504B"/>
                  </a:solidFill>
                  <a:latin typeface="Montserrat" panose="00000500000000000000" pitchFamily="2" charset="0"/>
                </a:endParaRPr>
              </a:p>
              <a:p>
                <a:pPr marL="285750" indent="-285750">
                  <a:lnSpc>
                    <a:spcPct val="150000"/>
                  </a:lnSpc>
                  <a:buFont typeface="Wingdings" panose="05000000000000000000" pitchFamily="2" charset="2"/>
                  <a:buChar char="q"/>
                </a:pPr>
                <a:r>
                  <a:rPr lang="fr-FR" sz="1600" dirty="0">
                    <a:solidFill>
                      <a:schemeClr val="tx1">
                        <a:lumMod val="50000"/>
                        <a:lumOff val="50000"/>
                      </a:schemeClr>
                    </a:solidFill>
                    <a:latin typeface="Montserrat" panose="00000500000000000000" pitchFamily="2" charset="0"/>
                  </a:rPr>
                  <a:t>On veut trouver l’hyperplan de support w et de biais b qui permet  de maximiser cette marge. Cela permettra, intuitivement, d’être tolérant face aux petites variations.</a:t>
                </a:r>
              </a:p>
            </p:txBody>
          </p:sp>
        </mc:Choice>
        <mc:Fallback>
          <p:sp>
            <p:nvSpPr>
              <p:cNvPr id="7" name="TextBox 6">
                <a:extLst>
                  <a:ext uri="{FF2B5EF4-FFF2-40B4-BE49-F238E27FC236}">
                    <a16:creationId xmlns:a16="http://schemas.microsoft.com/office/drawing/2014/main" id="{173EDF55-0E49-947F-D718-DDBF6DE4434E}"/>
                  </a:ext>
                </a:extLst>
              </p:cNvPr>
              <p:cNvSpPr txBox="1">
                <a:spLocks noRot="1" noChangeAspect="1" noMove="1" noResize="1" noEditPoints="1" noAdjustHandles="1" noChangeArrowheads="1" noChangeShapeType="1" noTextEdit="1"/>
              </p:cNvSpPr>
              <p:nvPr/>
            </p:nvSpPr>
            <p:spPr>
              <a:xfrm>
                <a:off x="31654" y="1853955"/>
                <a:ext cx="11724917" cy="2774862"/>
              </a:xfrm>
              <a:prstGeom prst="rect">
                <a:avLst/>
              </a:prstGeom>
              <a:blipFill>
                <a:blip r:embed="rId2"/>
                <a:stretch>
                  <a:fillRect l="-208" b="-1978"/>
                </a:stretch>
              </a:blipFill>
            </p:spPr>
            <p:txBody>
              <a:bodyPr/>
              <a:lstStyle/>
              <a:p>
                <a:r>
                  <a:rPr lang="fr-FR">
                    <a:noFill/>
                  </a:rPr>
                  <a:t> </a:t>
                </a:r>
              </a:p>
            </p:txBody>
          </p:sp>
        </mc:Fallback>
      </mc:AlternateContent>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8" name="TextBox 27">
            <a:extLst>
              <a:ext uri="{FF2B5EF4-FFF2-40B4-BE49-F238E27FC236}">
                <a16:creationId xmlns:a16="http://schemas.microsoft.com/office/drawing/2014/main" id="{0FA9B3FE-1E63-97F5-6FE7-FFC96318AB60}"/>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Normalisation et résolution du problème</a:t>
            </a:r>
          </a:p>
        </p:txBody>
      </p:sp>
      <p:pic>
        <p:nvPicPr>
          <p:cNvPr id="13" name="Image 12">
            <a:extLst>
              <a:ext uri="{FF2B5EF4-FFF2-40B4-BE49-F238E27FC236}">
                <a16:creationId xmlns:a16="http://schemas.microsoft.com/office/drawing/2014/main" id="{79F5DACF-DE9E-DC9E-416E-315CAC754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49689"/>
            <a:ext cx="9042995" cy="1419423"/>
          </a:xfrm>
          <a:prstGeom prst="rect">
            <a:avLst/>
          </a:prstGeom>
        </p:spPr>
      </p:pic>
      <p:sp>
        <p:nvSpPr>
          <p:cNvPr id="14" name="ZoneTexte 13">
            <a:extLst>
              <a:ext uri="{FF2B5EF4-FFF2-40B4-BE49-F238E27FC236}">
                <a16:creationId xmlns:a16="http://schemas.microsoft.com/office/drawing/2014/main" id="{C4811EEA-197A-B1BE-385E-82230D9FDAA0}"/>
              </a:ext>
            </a:extLst>
          </p:cNvPr>
          <p:cNvSpPr txBox="1"/>
          <p:nvPr/>
        </p:nvSpPr>
        <p:spPr>
          <a:xfrm>
            <a:off x="0" y="6289984"/>
            <a:ext cx="11026287" cy="369332"/>
          </a:xfrm>
          <a:prstGeom prst="rect">
            <a:avLst/>
          </a:prstGeom>
          <a:noFill/>
        </p:spPr>
        <p:txBody>
          <a:bodyPr wrap="square" rtlCol="0">
            <a:spAutoFit/>
          </a:bodyPr>
          <a:lstStyle/>
          <a:p>
            <a:r>
              <a:rPr lang="fr-FR" dirty="0">
                <a:solidFill>
                  <a:srgbClr val="4C51BC"/>
                </a:solidFill>
              </a:rPr>
              <a:t>Figure 8 : La capacité de généralisation est meilleure à droite (avec l'hyperplan optimal) qu'à gauche</a:t>
            </a:r>
          </a:p>
        </p:txBody>
      </p:sp>
    </p:spTree>
    <p:extLst>
      <p:ext uri="{BB962C8B-B14F-4D97-AF65-F5344CB8AC3E}">
        <p14:creationId xmlns:p14="http://schemas.microsoft.com/office/powerpoint/2010/main" val="375529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143309"/>
            <a:ext cx="6351104" cy="7126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19925" y="1653364"/>
            <a:ext cx="11855742" cy="2225033"/>
          </a:xfrm>
          <a:prstGeom prst="rect">
            <a:avLst/>
          </a:prstGeom>
          <a:solidFill>
            <a:schemeClr val="accent1"/>
          </a:solidFill>
        </p:spPr>
        <p:txBody>
          <a:bodyPr wrap="square" rtlCol="0">
            <a:spAutoFit/>
          </a:bodyPr>
          <a:lstStyle/>
          <a:p>
            <a:pPr algn="ctr">
              <a:lnSpc>
                <a:spcPct val="150000"/>
              </a:lnSpc>
            </a:pPr>
            <a:r>
              <a:rPr lang="fr-FR" sz="3200" dirty="0">
                <a:solidFill>
                  <a:schemeClr val="tx1">
                    <a:lumMod val="50000"/>
                    <a:lumOff val="50000"/>
                  </a:schemeClr>
                </a:solidFill>
                <a:latin typeface="Montserrat" panose="00000500000000000000" pitchFamily="2" charset="0"/>
              </a:rPr>
              <a:t>Ainsi</a:t>
            </a:r>
            <a:r>
              <a:rPr lang="en-US" sz="3200" dirty="0">
                <a:solidFill>
                  <a:schemeClr val="tx1">
                    <a:lumMod val="50000"/>
                    <a:lumOff val="50000"/>
                  </a:schemeClr>
                </a:solidFill>
                <a:latin typeface="Montserrat" panose="00000500000000000000" pitchFamily="2" charset="0"/>
              </a:rPr>
              <a:t> </a:t>
            </a:r>
            <a:r>
              <a:rPr lang="fr-FR" sz="3200" dirty="0">
                <a:solidFill>
                  <a:schemeClr val="tx1">
                    <a:lumMod val="50000"/>
                    <a:lumOff val="50000"/>
                  </a:schemeClr>
                </a:solidFill>
                <a:latin typeface="Montserrat" panose="00000500000000000000" pitchFamily="2" charset="0"/>
              </a:rPr>
              <a:t>notre</a:t>
            </a:r>
            <a:r>
              <a:rPr lang="en-US" sz="3200" dirty="0">
                <a:solidFill>
                  <a:schemeClr val="tx1">
                    <a:lumMod val="50000"/>
                    <a:lumOff val="50000"/>
                  </a:schemeClr>
                </a:solidFill>
                <a:latin typeface="Montserrat" panose="00000500000000000000" pitchFamily="2" charset="0"/>
              </a:rPr>
              <a:t> </a:t>
            </a:r>
            <a:r>
              <a:rPr lang="fr-FR" sz="3200" dirty="0">
                <a:solidFill>
                  <a:schemeClr val="tx1">
                    <a:lumMod val="50000"/>
                    <a:lumOff val="50000"/>
                  </a:schemeClr>
                </a:solidFill>
                <a:latin typeface="Montserrat" panose="00000500000000000000" pitchFamily="2" charset="0"/>
              </a:rPr>
              <a:t>problème</a:t>
            </a:r>
            <a:r>
              <a:rPr lang="en-US" sz="3200" dirty="0">
                <a:solidFill>
                  <a:schemeClr val="tx1">
                    <a:lumMod val="50000"/>
                    <a:lumOff val="50000"/>
                  </a:schemeClr>
                </a:solidFill>
                <a:latin typeface="Montserrat" panose="00000500000000000000" pitchFamily="2" charset="0"/>
              </a:rPr>
              <a:t> </a:t>
            </a:r>
            <a:r>
              <a:rPr lang="fr-FR" sz="3200" dirty="0">
                <a:solidFill>
                  <a:schemeClr val="tx1">
                    <a:lumMod val="50000"/>
                    <a:lumOff val="50000"/>
                  </a:schemeClr>
                </a:solidFill>
                <a:latin typeface="Montserrat" panose="00000500000000000000" pitchFamily="2" charset="0"/>
              </a:rPr>
              <a:t>consiste</a:t>
            </a:r>
            <a:r>
              <a:rPr lang="en-US" sz="3200" dirty="0">
                <a:solidFill>
                  <a:schemeClr val="tx1">
                    <a:lumMod val="50000"/>
                    <a:lumOff val="50000"/>
                  </a:schemeClr>
                </a:solidFill>
                <a:latin typeface="Montserrat" panose="00000500000000000000" pitchFamily="2" charset="0"/>
              </a:rPr>
              <a:t> </a:t>
            </a:r>
            <a:r>
              <a:rPr lang="fr-FR" sz="3200" dirty="0">
                <a:solidFill>
                  <a:schemeClr val="tx1">
                    <a:lumMod val="50000"/>
                    <a:lumOff val="50000"/>
                  </a:schemeClr>
                </a:solidFill>
                <a:latin typeface="Montserrat" panose="00000500000000000000" pitchFamily="2" charset="0"/>
              </a:rPr>
              <a:t>a</a:t>
            </a:r>
            <a:r>
              <a:rPr lang="en-US" sz="3200" dirty="0">
                <a:solidFill>
                  <a:schemeClr val="tx1">
                    <a:lumMod val="50000"/>
                    <a:lumOff val="50000"/>
                  </a:schemeClr>
                </a:solidFill>
                <a:latin typeface="Montserrat" panose="00000500000000000000" pitchFamily="2" charset="0"/>
              </a:rPr>
              <a:t> </a:t>
            </a:r>
            <a:r>
              <a:rPr lang="fr-FR" sz="3200" dirty="0">
                <a:solidFill>
                  <a:schemeClr val="tx1">
                    <a:lumMod val="50000"/>
                    <a:lumOff val="50000"/>
                  </a:schemeClr>
                </a:solidFill>
                <a:latin typeface="Montserrat" panose="00000500000000000000" pitchFamily="2" charset="0"/>
              </a:rPr>
              <a:t>cherche </a:t>
            </a:r>
            <a:r>
              <a:rPr lang="fr-FR" sz="3200" dirty="0">
                <a:solidFill>
                  <a:srgbClr val="BD504B"/>
                </a:solidFill>
                <a:latin typeface="Montserrat" panose="00000500000000000000" pitchFamily="2" charset="0"/>
              </a:rPr>
              <a:t>l’unique</a:t>
            </a:r>
            <a:r>
              <a:rPr lang="fr-FR" sz="3200" dirty="0">
                <a:solidFill>
                  <a:schemeClr val="tx1">
                    <a:lumMod val="50000"/>
                    <a:lumOff val="50000"/>
                  </a:schemeClr>
                </a:solidFill>
                <a:latin typeface="Montserrat" panose="00000500000000000000" pitchFamily="2" charset="0"/>
              </a:rPr>
              <a:t> hyperplan dont les paramètres (</a:t>
            </a:r>
            <a:r>
              <a:rPr lang="fr-FR" sz="3200" dirty="0" err="1">
                <a:solidFill>
                  <a:schemeClr val="tx1">
                    <a:lumMod val="50000"/>
                    <a:lumOff val="50000"/>
                  </a:schemeClr>
                </a:solidFill>
                <a:latin typeface="Montserrat" panose="00000500000000000000" pitchFamily="2" charset="0"/>
              </a:rPr>
              <a:t>w,b</a:t>
            </a:r>
            <a:r>
              <a:rPr lang="fr-FR" sz="3200" dirty="0">
                <a:solidFill>
                  <a:schemeClr val="tx1">
                    <a:lumMod val="50000"/>
                    <a:lumOff val="50000"/>
                  </a:schemeClr>
                </a:solidFill>
                <a:latin typeface="Montserrat" panose="00000500000000000000" pitchFamily="2" charset="0"/>
              </a:rPr>
              <a:t>) sont donnés par la formule: </a:t>
            </a:r>
          </a:p>
        </p:txBody>
      </p:sp>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8" name="TextBox 27">
            <a:extLst>
              <a:ext uri="{FF2B5EF4-FFF2-40B4-BE49-F238E27FC236}">
                <a16:creationId xmlns:a16="http://schemas.microsoft.com/office/drawing/2014/main" id="{0FA9B3FE-1E63-97F5-6FE7-FFC96318AB60}"/>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Normalisation et résolution du problème</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44C89465-CAB9-825A-8069-CFD97D7CBE20}"/>
                  </a:ext>
                </a:extLst>
              </p:cNvPr>
              <p:cNvSpPr txBox="1"/>
              <p:nvPr/>
            </p:nvSpPr>
            <p:spPr>
              <a:xfrm>
                <a:off x="-651403" y="4227366"/>
                <a:ext cx="9511904" cy="16740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4800" b="0" i="1" smtClean="0">
                              <a:solidFill>
                                <a:srgbClr val="BD504B"/>
                              </a:solidFill>
                              <a:latin typeface="Cambria Math" panose="02040503050406030204" pitchFamily="18" charset="0"/>
                            </a:rPr>
                          </m:ctrlPr>
                        </m:funcPr>
                        <m:fName>
                          <m:limLow>
                            <m:limLowPr>
                              <m:ctrlPr>
                                <a:rPr lang="en-US" sz="4800" b="0" i="1" smtClean="0">
                                  <a:solidFill>
                                    <a:srgbClr val="BD504B"/>
                                  </a:solidFill>
                                  <a:latin typeface="Cambria Math" panose="02040503050406030204" pitchFamily="18" charset="0"/>
                                </a:rPr>
                              </m:ctrlPr>
                            </m:limLowPr>
                            <m:e>
                              <m:r>
                                <m:rPr>
                                  <m:sty m:val="p"/>
                                </m:rPr>
                                <a:rPr lang="en-US" sz="4800" b="0" i="0" smtClean="0">
                                  <a:solidFill>
                                    <a:srgbClr val="BD504B"/>
                                  </a:solidFill>
                                  <a:latin typeface="Cambria Math" panose="02040503050406030204" pitchFamily="18" charset="0"/>
                                </a:rPr>
                                <m:t>max</m:t>
                              </m:r>
                            </m:e>
                            <m:lim>
                              <m:r>
                                <a:rPr lang="en-US" sz="4800" b="0" i="1" smtClean="0">
                                  <a:solidFill>
                                    <a:srgbClr val="BD504B"/>
                                  </a:solidFill>
                                  <a:latin typeface="Cambria Math" panose="02040503050406030204" pitchFamily="18" charset="0"/>
                                </a:rPr>
                                <m:t>𝑤</m:t>
                              </m:r>
                              <m:r>
                                <a:rPr lang="en-US" sz="4800" b="0" i="1" smtClean="0">
                                  <a:solidFill>
                                    <a:srgbClr val="BD504B"/>
                                  </a:solidFill>
                                  <a:latin typeface="Cambria Math" panose="02040503050406030204" pitchFamily="18" charset="0"/>
                                </a:rPr>
                                <m:t>,</m:t>
                              </m:r>
                              <m:r>
                                <a:rPr lang="en-US" sz="4800" b="0" i="1" smtClean="0">
                                  <a:solidFill>
                                    <a:srgbClr val="BD504B"/>
                                  </a:solidFill>
                                  <a:latin typeface="Cambria Math" panose="02040503050406030204" pitchFamily="18" charset="0"/>
                                </a:rPr>
                                <m:t>𝑏</m:t>
                              </m:r>
                            </m:lim>
                          </m:limLow>
                        </m:fName>
                        <m:e>
                          <m:func>
                            <m:funcPr>
                              <m:ctrlPr>
                                <a:rPr lang="en-US" sz="4800" i="1">
                                  <a:solidFill>
                                    <a:srgbClr val="BD504B"/>
                                  </a:solidFill>
                                  <a:latin typeface="Cambria Math" panose="02040503050406030204" pitchFamily="18" charset="0"/>
                                </a:rPr>
                              </m:ctrlPr>
                            </m:funcPr>
                            <m:fName>
                              <m:limLow>
                                <m:limLowPr>
                                  <m:ctrlPr>
                                    <a:rPr lang="en-US" sz="4800" i="1">
                                      <a:solidFill>
                                        <a:srgbClr val="BD504B"/>
                                      </a:solidFill>
                                      <a:latin typeface="Cambria Math" panose="02040503050406030204" pitchFamily="18" charset="0"/>
                                    </a:rPr>
                                  </m:ctrlPr>
                                </m:limLowPr>
                                <m:e>
                                  <m:r>
                                    <m:rPr>
                                      <m:sty m:val="p"/>
                                    </m:rPr>
                                    <a:rPr lang="en-US" sz="4800">
                                      <a:solidFill>
                                        <a:srgbClr val="BD504B"/>
                                      </a:solidFill>
                                      <a:latin typeface="Cambria Math" panose="02040503050406030204" pitchFamily="18" charset="0"/>
                                    </a:rPr>
                                    <m:t>min</m:t>
                                  </m:r>
                                </m:e>
                                <m:lim>
                                  <m:r>
                                    <a:rPr lang="en-US" sz="4800" i="1">
                                      <a:solidFill>
                                        <a:srgbClr val="BD504B"/>
                                      </a:solidFill>
                                      <a:latin typeface="Cambria Math" panose="02040503050406030204" pitchFamily="18" charset="0"/>
                                    </a:rPr>
                                    <m:t>𝑘</m:t>
                                  </m:r>
                                </m:lim>
                              </m:limLow>
                            </m:fName>
                            <m:e>
                              <m:f>
                                <m:fPr>
                                  <m:ctrlPr>
                                    <a:rPr lang="en-US" sz="4800" i="1">
                                      <a:solidFill>
                                        <a:srgbClr val="BD504B"/>
                                      </a:solidFill>
                                      <a:latin typeface="Cambria Math" panose="02040503050406030204" pitchFamily="18" charset="0"/>
                                    </a:rPr>
                                  </m:ctrlPr>
                                </m:fPr>
                                <m:num>
                                  <m:sSub>
                                    <m:sSubPr>
                                      <m:ctrlPr>
                                        <a:rPr lang="fr-FR" sz="4800" i="1">
                                          <a:solidFill>
                                            <a:srgbClr val="BD504B"/>
                                          </a:solidFill>
                                          <a:latin typeface="Cambria Math" panose="02040503050406030204" pitchFamily="18" charset="0"/>
                                        </a:rPr>
                                      </m:ctrlPr>
                                    </m:sSubPr>
                                    <m:e>
                                      <m:r>
                                        <a:rPr lang="en-US" sz="4800" i="1">
                                          <a:solidFill>
                                            <a:srgbClr val="BD504B"/>
                                          </a:solidFill>
                                          <a:latin typeface="Cambria Math" panose="02040503050406030204" pitchFamily="18" charset="0"/>
                                        </a:rPr>
                                        <m:t> </m:t>
                                      </m:r>
                                      <m:r>
                                        <a:rPr lang="en-US" sz="4800" i="1">
                                          <a:solidFill>
                                            <a:srgbClr val="BD504B"/>
                                          </a:solidFill>
                                          <a:latin typeface="Cambria Math" panose="02040503050406030204" pitchFamily="18" charset="0"/>
                                        </a:rPr>
                                        <m:t>𝑙</m:t>
                                      </m:r>
                                    </m:e>
                                    <m:sub>
                                      <m:r>
                                        <a:rPr lang="en-US" sz="4800" i="1">
                                          <a:solidFill>
                                            <a:srgbClr val="BD504B"/>
                                          </a:solidFill>
                                          <a:latin typeface="Cambria Math" panose="02040503050406030204" pitchFamily="18" charset="0"/>
                                        </a:rPr>
                                        <m:t>𝑘</m:t>
                                      </m:r>
                                    </m:sub>
                                  </m:sSub>
                                  <m:r>
                                    <a:rPr lang="en-US" sz="4800" i="1">
                                      <a:solidFill>
                                        <a:srgbClr val="BD504B"/>
                                      </a:solidFill>
                                      <a:latin typeface="Cambria Math" panose="02040503050406030204" pitchFamily="18" charset="0"/>
                                    </a:rPr>
                                    <m:t>(</m:t>
                                  </m:r>
                                  <m:sSup>
                                    <m:sSupPr>
                                      <m:ctrlPr>
                                        <a:rPr lang="en-US" sz="4800" i="1">
                                          <a:solidFill>
                                            <a:srgbClr val="BD504B"/>
                                          </a:solidFill>
                                          <a:latin typeface="Cambria Math" panose="02040503050406030204" pitchFamily="18" charset="0"/>
                                        </a:rPr>
                                      </m:ctrlPr>
                                    </m:sSupPr>
                                    <m:e>
                                      <m:r>
                                        <a:rPr lang="en-US" sz="4800" i="1">
                                          <a:solidFill>
                                            <a:srgbClr val="BD504B"/>
                                          </a:solidFill>
                                          <a:latin typeface="Cambria Math" panose="02040503050406030204" pitchFamily="18" charset="0"/>
                                        </a:rPr>
                                        <m:t>𝑤</m:t>
                                      </m:r>
                                    </m:e>
                                    <m:sup>
                                      <m:r>
                                        <a:rPr lang="en-US" sz="4800" i="1">
                                          <a:solidFill>
                                            <a:srgbClr val="BD504B"/>
                                          </a:solidFill>
                                          <a:latin typeface="Cambria Math" panose="02040503050406030204" pitchFamily="18" charset="0"/>
                                        </a:rPr>
                                        <m:t>𝑇</m:t>
                                      </m:r>
                                    </m:sup>
                                  </m:sSup>
                                  <m:r>
                                    <a:rPr lang="en-US" sz="4800" i="1">
                                      <a:solidFill>
                                        <a:srgbClr val="BD504B"/>
                                      </a:solidFill>
                                      <a:latin typeface="Cambria Math" panose="02040503050406030204" pitchFamily="18" charset="0"/>
                                    </a:rPr>
                                    <m:t>.</m:t>
                                  </m:r>
                                  <m:sSub>
                                    <m:sSubPr>
                                      <m:ctrlPr>
                                        <a:rPr lang="fr-FR" sz="4800" i="1">
                                          <a:solidFill>
                                            <a:srgbClr val="BD504B"/>
                                          </a:solidFill>
                                          <a:latin typeface="Cambria Math" panose="02040503050406030204" pitchFamily="18" charset="0"/>
                                        </a:rPr>
                                      </m:ctrlPr>
                                    </m:sSubPr>
                                    <m:e>
                                      <m:r>
                                        <a:rPr lang="en-US" sz="4800" i="1">
                                          <a:solidFill>
                                            <a:srgbClr val="BD504B"/>
                                          </a:solidFill>
                                          <a:latin typeface="Cambria Math" panose="02040503050406030204" pitchFamily="18" charset="0"/>
                                        </a:rPr>
                                        <m:t>𝑥</m:t>
                                      </m:r>
                                    </m:e>
                                    <m:sub>
                                      <m:r>
                                        <a:rPr lang="en-US" sz="4800" i="1">
                                          <a:solidFill>
                                            <a:srgbClr val="BD504B"/>
                                          </a:solidFill>
                                          <a:latin typeface="Cambria Math" panose="02040503050406030204" pitchFamily="18" charset="0"/>
                                        </a:rPr>
                                        <m:t>𝑘</m:t>
                                      </m:r>
                                    </m:sub>
                                  </m:sSub>
                                  <m:r>
                                    <a:rPr lang="en-US" sz="4800" i="1">
                                      <a:solidFill>
                                        <a:srgbClr val="BD504B"/>
                                      </a:solidFill>
                                      <a:latin typeface="Cambria Math" panose="02040503050406030204" pitchFamily="18" charset="0"/>
                                    </a:rPr>
                                    <m:t>+</m:t>
                                  </m:r>
                                  <m:r>
                                    <a:rPr lang="en-US" sz="4800" i="1">
                                      <a:solidFill>
                                        <a:srgbClr val="BD504B"/>
                                      </a:solidFill>
                                      <a:latin typeface="Cambria Math" panose="02040503050406030204" pitchFamily="18" charset="0"/>
                                    </a:rPr>
                                    <m:t>𝑏</m:t>
                                  </m:r>
                                  <m:r>
                                    <a:rPr lang="en-US" sz="4800" i="1">
                                      <a:solidFill>
                                        <a:srgbClr val="BD504B"/>
                                      </a:solidFill>
                                      <a:latin typeface="Cambria Math" panose="02040503050406030204" pitchFamily="18" charset="0"/>
                                    </a:rPr>
                                    <m:t>)</m:t>
                                  </m:r>
                                </m:num>
                                <m:den>
                                  <m:d>
                                    <m:dPr>
                                      <m:begChr m:val="‖"/>
                                      <m:endChr m:val="‖"/>
                                      <m:ctrlPr>
                                        <a:rPr lang="en-US" sz="4800" i="1">
                                          <a:solidFill>
                                            <a:srgbClr val="BD504B"/>
                                          </a:solidFill>
                                          <a:latin typeface="Cambria Math" panose="02040503050406030204" pitchFamily="18" charset="0"/>
                                        </a:rPr>
                                      </m:ctrlPr>
                                    </m:dPr>
                                    <m:e>
                                      <m:r>
                                        <a:rPr lang="en-US" sz="4800" i="1">
                                          <a:solidFill>
                                            <a:srgbClr val="BD504B"/>
                                          </a:solidFill>
                                          <a:latin typeface="Cambria Math" panose="02040503050406030204" pitchFamily="18" charset="0"/>
                                        </a:rPr>
                                        <m:t>𝑤</m:t>
                                      </m:r>
                                    </m:e>
                                  </m:d>
                                </m:den>
                              </m:f>
                            </m:e>
                          </m:func>
                        </m:e>
                      </m:func>
                    </m:oMath>
                  </m:oMathPara>
                </a14:m>
                <a:endParaRPr lang="fr-FR" sz="4800" dirty="0"/>
              </a:p>
            </p:txBody>
          </p:sp>
        </mc:Choice>
        <mc:Fallback xmlns="">
          <p:sp>
            <p:nvSpPr>
              <p:cNvPr id="4" name="ZoneTexte 3">
                <a:extLst>
                  <a:ext uri="{FF2B5EF4-FFF2-40B4-BE49-F238E27FC236}">
                    <a16:creationId xmlns:a16="http://schemas.microsoft.com/office/drawing/2014/main" id="{44C89465-CAB9-825A-8069-CFD97D7CBE20}"/>
                  </a:ext>
                </a:extLst>
              </p:cNvPr>
              <p:cNvSpPr txBox="1">
                <a:spLocks noRot="1" noChangeAspect="1" noMove="1" noResize="1" noEditPoints="1" noAdjustHandles="1" noChangeArrowheads="1" noChangeShapeType="1" noTextEdit="1"/>
              </p:cNvSpPr>
              <p:nvPr/>
            </p:nvSpPr>
            <p:spPr>
              <a:xfrm>
                <a:off x="-651403" y="4227366"/>
                <a:ext cx="9511904" cy="1674048"/>
              </a:xfrm>
              <a:prstGeom prst="rect">
                <a:avLst/>
              </a:prstGeom>
              <a:blipFill>
                <a:blip r:embed="rId2"/>
                <a:stretch>
                  <a:fillRect/>
                </a:stretch>
              </a:blipFill>
            </p:spPr>
            <p:txBody>
              <a:bodyPr/>
              <a:lstStyle/>
              <a:p>
                <a:r>
                  <a:rPr lang="fr-FR">
                    <a:noFill/>
                  </a:rPr>
                  <a:t> </a:t>
                </a:r>
              </a:p>
            </p:txBody>
          </p:sp>
        </mc:Fallback>
      </mc:AlternateContent>
      <p:sp>
        <p:nvSpPr>
          <p:cNvPr id="5" name="TextBox 27">
            <a:extLst>
              <a:ext uri="{FF2B5EF4-FFF2-40B4-BE49-F238E27FC236}">
                <a16:creationId xmlns:a16="http://schemas.microsoft.com/office/drawing/2014/main" id="{FD29E7DF-D07F-388A-A67B-C2D8CFDF2515}"/>
              </a:ext>
            </a:extLst>
          </p:cNvPr>
          <p:cNvSpPr txBox="1"/>
          <p:nvPr/>
        </p:nvSpPr>
        <p:spPr>
          <a:xfrm>
            <a:off x="168341" y="6263888"/>
            <a:ext cx="8242012" cy="379078"/>
          </a:xfrm>
          <a:prstGeom prst="rect">
            <a:avLst/>
          </a:prstGeom>
          <a:noFill/>
        </p:spPr>
        <p:txBody>
          <a:bodyPr wrap="square" rtlCol="0">
            <a:spAutoFit/>
          </a:bodyPr>
          <a:lstStyle/>
          <a:p>
            <a:pPr>
              <a:lnSpc>
                <a:spcPct val="150000"/>
              </a:lnSpc>
            </a:pPr>
            <a:r>
              <a:rPr lang="fr-FR" sz="1400" dirty="0">
                <a:solidFill>
                  <a:srgbClr val="BD504B"/>
                </a:solidFill>
                <a:latin typeface="Montserrat" panose="00000500000000000000" pitchFamily="2" charset="0"/>
              </a:rPr>
              <a:t>* L’</a:t>
            </a:r>
            <a:r>
              <a:rPr lang="fr-FR" sz="1400" dirty="0" err="1">
                <a:solidFill>
                  <a:srgbClr val="BD504B"/>
                </a:solidFill>
                <a:latin typeface="Montserrat" panose="00000500000000000000" pitchFamily="2" charset="0"/>
              </a:rPr>
              <a:t>unicite</a:t>
            </a:r>
            <a:r>
              <a:rPr lang="fr-FR" sz="1400" dirty="0">
                <a:solidFill>
                  <a:srgbClr val="BD504B"/>
                </a:solidFill>
                <a:latin typeface="Montserrat" panose="00000500000000000000" pitchFamily="2" charset="0"/>
              </a:rPr>
              <a:t> est </a:t>
            </a:r>
            <a:r>
              <a:rPr lang="fr-FR" sz="1400" dirty="0" err="1">
                <a:solidFill>
                  <a:srgbClr val="BD504B"/>
                </a:solidFill>
                <a:latin typeface="Montserrat" panose="00000500000000000000" pitchFamily="2" charset="0"/>
              </a:rPr>
              <a:t>demontre</a:t>
            </a:r>
            <a:r>
              <a:rPr lang="fr-FR" sz="1400" dirty="0">
                <a:solidFill>
                  <a:srgbClr val="BD504B"/>
                </a:solidFill>
                <a:latin typeface="Montserrat" panose="00000500000000000000" pitchFamily="2" charset="0"/>
              </a:rPr>
              <a:t> par </a:t>
            </a:r>
            <a:r>
              <a:rPr lang="fr-FR" sz="1400" dirty="0" err="1">
                <a:solidFill>
                  <a:srgbClr val="BD504B"/>
                </a:solidFill>
                <a:latin typeface="Montserrat" panose="00000500000000000000" pitchFamily="2" charset="0"/>
              </a:rPr>
              <a:t>Vapnik</a:t>
            </a:r>
            <a:r>
              <a:rPr lang="fr-FR" sz="1400" dirty="0">
                <a:solidFill>
                  <a:srgbClr val="BD504B"/>
                </a:solidFill>
                <a:latin typeface="Montserrat" panose="00000500000000000000" pitchFamily="2" charset="0"/>
              </a:rPr>
              <a:t> et </a:t>
            </a:r>
            <a:r>
              <a:rPr lang="fr-FR" sz="1400" dirty="0" err="1">
                <a:solidFill>
                  <a:srgbClr val="BD504B"/>
                </a:solidFill>
                <a:latin typeface="Montserrat" panose="00000500000000000000" pitchFamily="2" charset="0"/>
              </a:rPr>
              <a:t>Kotz</a:t>
            </a:r>
            <a:r>
              <a:rPr lang="fr-FR" sz="1400" dirty="0">
                <a:solidFill>
                  <a:srgbClr val="BD504B"/>
                </a:solidFill>
                <a:latin typeface="Montserrat" panose="00000500000000000000" pitchFamily="2" charset="0"/>
              </a:rPr>
              <a:t> en 1982</a:t>
            </a:r>
          </a:p>
        </p:txBody>
      </p:sp>
      <p:pic>
        <p:nvPicPr>
          <p:cNvPr id="2" name="Graphique 1">
            <a:extLst>
              <a:ext uri="{FF2B5EF4-FFF2-40B4-BE49-F238E27FC236}">
                <a16:creationId xmlns:a16="http://schemas.microsoft.com/office/drawing/2014/main" id="{D6361087-E351-65CE-DD2E-9778086185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4771" y="6183198"/>
            <a:ext cx="261257" cy="518063"/>
          </a:xfrm>
          <a:prstGeom prst="rect">
            <a:avLst/>
          </a:prstGeom>
        </p:spPr>
      </p:pic>
    </p:spTree>
    <p:extLst>
      <p:ext uri="{BB962C8B-B14F-4D97-AF65-F5344CB8AC3E}">
        <p14:creationId xmlns:p14="http://schemas.microsoft.com/office/powerpoint/2010/main" val="1939390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217736"/>
            <a:ext cx="6351104" cy="7126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356183" y="1701351"/>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73EDF55-0E49-947F-D718-DDBF6DE4434E}"/>
                  </a:ext>
                </a:extLst>
              </p:cNvPr>
              <p:cNvSpPr txBox="1"/>
              <p:nvPr/>
            </p:nvSpPr>
            <p:spPr>
              <a:xfrm>
                <a:off x="96968" y="1701351"/>
                <a:ext cx="11738849" cy="4440896"/>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fr-FR" sz="1500" dirty="0">
                    <a:solidFill>
                      <a:schemeClr val="tx1">
                        <a:lumMod val="50000"/>
                        <a:lumOff val="50000"/>
                      </a:schemeClr>
                    </a:solidFill>
                    <a:latin typeface="Montserrat" panose="00000500000000000000" pitchFamily="2" charset="0"/>
                  </a:rPr>
                  <a:t>Mathématiquement il est évident qu’ en multipliant le vecteur w et le scalaire b par un même scalaire non </a:t>
                </a:r>
                <a:r>
                  <a:rPr lang="fr-FR" sz="1500" dirty="0" err="1">
                    <a:solidFill>
                      <a:schemeClr val="tx1">
                        <a:lumMod val="50000"/>
                        <a:lumOff val="50000"/>
                      </a:schemeClr>
                    </a:solidFill>
                    <a:latin typeface="Montserrat" panose="00000500000000000000" pitchFamily="2" charset="0"/>
                  </a:rPr>
                  <a:t>nul,on</a:t>
                </a:r>
                <a:r>
                  <a:rPr lang="fr-FR" sz="1500" dirty="0">
                    <a:solidFill>
                      <a:schemeClr val="tx1">
                        <a:lumMod val="50000"/>
                        <a:lumOff val="50000"/>
                      </a:schemeClr>
                    </a:solidFill>
                    <a:latin typeface="Montserrat" panose="00000500000000000000" pitchFamily="2" charset="0"/>
                  </a:rPr>
                  <a:t> obtient le même hyperplan affine, donc plusieurs couples de paramètres (</a:t>
                </a:r>
                <a:r>
                  <a:rPr lang="fr-FR" sz="1500" dirty="0" err="1">
                    <a:solidFill>
                      <a:schemeClr val="tx1">
                        <a:lumMod val="50000"/>
                        <a:lumOff val="50000"/>
                      </a:schemeClr>
                    </a:solidFill>
                    <a:latin typeface="Montserrat" panose="00000500000000000000" pitchFamily="2" charset="0"/>
                  </a:rPr>
                  <a:t>w,b</a:t>
                </a:r>
                <a:r>
                  <a:rPr lang="fr-FR" sz="1500" dirty="0">
                    <a:solidFill>
                      <a:schemeClr val="tx1">
                        <a:lumMod val="50000"/>
                        <a:lumOff val="50000"/>
                      </a:schemeClr>
                    </a:solidFill>
                    <a:latin typeface="Montserrat" panose="00000500000000000000" pitchFamily="2" charset="0"/>
                  </a:rPr>
                  <a:t>) peuvent représenter un même hyperplan affine.</a:t>
                </a:r>
              </a:p>
              <a:p>
                <a:pPr marL="285750" indent="-285750">
                  <a:lnSpc>
                    <a:spcPct val="150000"/>
                  </a:lnSpc>
                  <a:buFont typeface="Wingdings" panose="05000000000000000000" pitchFamily="2" charset="2"/>
                  <a:buChar char="q"/>
                </a:pPr>
                <a:r>
                  <a:rPr lang="fr-FR" sz="1500" dirty="0">
                    <a:solidFill>
                      <a:srgbClr val="BD504B"/>
                    </a:solidFill>
                    <a:latin typeface="Montserrat" panose="00000500000000000000" pitchFamily="2" charset="0"/>
                  </a:rPr>
                  <a:t>Rappels</a:t>
                </a:r>
                <a:r>
                  <a:rPr lang="fr-FR" sz="1500" dirty="0">
                    <a:solidFill>
                      <a:schemeClr val="tx1">
                        <a:lumMod val="50000"/>
                        <a:lumOff val="50000"/>
                      </a:schemeClr>
                    </a:solidFill>
                    <a:latin typeface="Montserrat" panose="00000500000000000000" pitchFamily="2" charset="0"/>
                  </a:rPr>
                  <a:t>: les vecteurs supports sont les points les plus proches de l'hyperplan séparateur.</a:t>
                </a:r>
              </a:p>
              <a:p>
                <a:pPr marL="285750" indent="-285750">
                  <a:lnSpc>
                    <a:spcPct val="150000"/>
                  </a:lnSpc>
                  <a:buFont typeface="Wingdings" panose="05000000000000000000" pitchFamily="2" charset="2"/>
                  <a:buChar char="q"/>
                </a:pPr>
                <a:r>
                  <a:rPr lang="fr-FR" sz="1500" dirty="0">
                    <a:solidFill>
                      <a:srgbClr val="BD504B"/>
                    </a:solidFill>
                    <a:latin typeface="Montserrat" panose="00000500000000000000" pitchFamily="2" charset="0"/>
                  </a:rPr>
                  <a:t>Rappels</a:t>
                </a:r>
                <a:r>
                  <a:rPr lang="fr-FR" sz="1500" dirty="0">
                    <a:solidFill>
                      <a:schemeClr val="tx1">
                        <a:lumMod val="50000"/>
                        <a:lumOff val="50000"/>
                      </a:schemeClr>
                    </a:solidFill>
                    <a:latin typeface="Montserrat" panose="00000500000000000000" pitchFamily="2" charset="0"/>
                  </a:rPr>
                  <a:t>: On travaille avec un nombre fini de vecteurs </a:t>
                </a:r>
              </a:p>
              <a:p>
                <a:pPr marL="285750" indent="-285750">
                  <a:lnSpc>
                    <a:spcPct val="150000"/>
                  </a:lnSpc>
                  <a:buFont typeface="Wingdings" panose="05000000000000000000" pitchFamily="2" charset="2"/>
                  <a:buChar char="q"/>
                </a:pPr>
                <a:r>
                  <a:rPr lang="fr-FR" sz="1500" dirty="0">
                    <a:solidFill>
                      <a:schemeClr val="tx1">
                        <a:lumMod val="50000"/>
                        <a:lumOff val="50000"/>
                      </a:schemeClr>
                    </a:solidFill>
                    <a:latin typeface="Montserrat" panose="00000500000000000000" pitchFamily="2" charset="0"/>
                  </a:rPr>
                  <a:t>Pour un hyperplan (</a:t>
                </a:r>
                <a:r>
                  <a:rPr lang="fr-FR" sz="1500" dirty="0" err="1">
                    <a:solidFill>
                      <a:schemeClr val="tx1">
                        <a:lumMod val="50000"/>
                        <a:lumOff val="50000"/>
                      </a:schemeClr>
                    </a:solidFill>
                    <a:latin typeface="Montserrat" panose="00000500000000000000" pitchFamily="2" charset="0"/>
                  </a:rPr>
                  <a:t>w,b</a:t>
                </a:r>
                <a:r>
                  <a:rPr lang="fr-FR" sz="1500" dirty="0">
                    <a:solidFill>
                      <a:schemeClr val="tx1">
                        <a:lumMod val="50000"/>
                        <a:lumOff val="50000"/>
                      </a:schemeClr>
                    </a:solidFill>
                    <a:latin typeface="Montserrat" panose="00000500000000000000" pitchFamily="2" charset="0"/>
                  </a:rPr>
                  <a:t>) on décide de ne considérer l’unique paramétrage (</a:t>
                </a:r>
                <a:r>
                  <a:rPr lang="fr-FR" sz="1500" dirty="0" err="1">
                    <a:solidFill>
                      <a:schemeClr val="tx1">
                        <a:lumMod val="50000"/>
                        <a:lumOff val="50000"/>
                      </a:schemeClr>
                    </a:solidFill>
                    <a:latin typeface="Montserrat" panose="00000500000000000000" pitchFamily="2" charset="0"/>
                  </a:rPr>
                  <a:t>w,b</a:t>
                </a:r>
                <a:r>
                  <a:rPr lang="fr-FR" sz="1500" dirty="0">
                    <a:solidFill>
                      <a:schemeClr val="tx1">
                        <a:lumMod val="50000"/>
                        <a:lumOff val="50000"/>
                      </a:schemeClr>
                    </a:solidFill>
                    <a:latin typeface="Montserrat" panose="00000500000000000000" pitchFamily="2" charset="0"/>
                  </a:rPr>
                  <a:t>) tel que les vecteurs supports </a:t>
                </a:r>
                <a14:m>
                  <m:oMath xmlns:m="http://schemas.openxmlformats.org/officeDocument/2006/math">
                    <m:sSub>
                      <m:sSubPr>
                        <m:ctrlPr>
                          <a:rPr lang="fr-FR" sz="1500" i="1" smtClean="0">
                            <a:solidFill>
                              <a:srgbClr val="474747"/>
                            </a:solidFill>
                            <a:latin typeface="Cambria Math" panose="02040503050406030204" pitchFamily="18" charset="0"/>
                          </a:rPr>
                        </m:ctrlPr>
                      </m:sSubPr>
                      <m:e>
                        <m:r>
                          <a:rPr lang="en-US" sz="1500" i="1">
                            <a:solidFill>
                              <a:srgbClr val="474747"/>
                            </a:solidFill>
                            <a:latin typeface="Cambria Math" panose="02040503050406030204" pitchFamily="18" charset="0"/>
                          </a:rPr>
                          <m:t>𝑥</m:t>
                        </m:r>
                      </m:e>
                      <m:sub>
                        <m:r>
                          <a:rPr lang="en-US" sz="1500" b="0" i="1" smtClean="0">
                            <a:solidFill>
                              <a:srgbClr val="474747"/>
                            </a:solidFill>
                            <a:latin typeface="Cambria Math" panose="02040503050406030204" pitchFamily="18" charset="0"/>
                          </a:rPr>
                          <m:t>𝑠</m:t>
                        </m:r>
                      </m:sub>
                    </m:sSub>
                    <m:r>
                      <a:rPr lang="en-US" sz="1500" i="1">
                        <a:solidFill>
                          <a:srgbClr val="474747"/>
                        </a:solidFill>
                        <a:latin typeface="Cambria Math" panose="02040503050406030204" pitchFamily="18" charset="0"/>
                      </a:rPr>
                      <m:t> </m:t>
                    </m:r>
                    <m:r>
                      <a:rPr lang="en-US" sz="1500" b="0" i="1" smtClean="0">
                        <a:solidFill>
                          <a:srgbClr val="474747"/>
                        </a:solidFill>
                        <a:latin typeface="Cambria Math" panose="02040503050406030204" pitchFamily="18" charset="0"/>
                      </a:rPr>
                      <m:t>   </m:t>
                    </m:r>
                  </m:oMath>
                </a14:m>
                <a:r>
                  <a:rPr lang="fr-FR" sz="1500" dirty="0">
                    <a:solidFill>
                      <a:srgbClr val="474747"/>
                    </a:solidFill>
                    <a:latin typeface="Montserrat" panose="00000500000000000000" pitchFamily="2" charset="0"/>
                  </a:rPr>
                  <a:t>  verifient    </a:t>
                </a:r>
                <a14:m>
                  <m:oMath xmlns:m="http://schemas.openxmlformats.org/officeDocument/2006/math">
                    <m:sSub>
                      <m:sSubPr>
                        <m:ctrlPr>
                          <a:rPr lang="fr-FR" sz="1500" i="1">
                            <a:solidFill>
                              <a:srgbClr val="474747"/>
                            </a:solidFill>
                            <a:latin typeface="Cambria Math" panose="02040503050406030204" pitchFamily="18" charset="0"/>
                          </a:rPr>
                        </m:ctrlPr>
                      </m:sSubPr>
                      <m:e>
                        <m:r>
                          <a:rPr lang="en-US" sz="1500" i="1">
                            <a:solidFill>
                              <a:srgbClr val="474747"/>
                            </a:solidFill>
                            <a:latin typeface="Cambria Math" panose="02040503050406030204" pitchFamily="18" charset="0"/>
                          </a:rPr>
                          <m:t> </m:t>
                        </m:r>
                        <m:r>
                          <a:rPr lang="en-US" sz="1500" i="1">
                            <a:solidFill>
                              <a:srgbClr val="474747"/>
                            </a:solidFill>
                            <a:latin typeface="Cambria Math" panose="02040503050406030204" pitchFamily="18" charset="0"/>
                          </a:rPr>
                          <m:t>𝑙</m:t>
                        </m:r>
                      </m:e>
                      <m:sub>
                        <m:r>
                          <a:rPr lang="en-US" sz="1500" i="1">
                            <a:solidFill>
                              <a:srgbClr val="474747"/>
                            </a:solidFill>
                            <a:latin typeface="Cambria Math" panose="02040503050406030204" pitchFamily="18" charset="0"/>
                          </a:rPr>
                          <m:t>𝑠</m:t>
                        </m:r>
                      </m:sub>
                    </m:sSub>
                    <m:r>
                      <a:rPr lang="en-US" sz="1500" i="1">
                        <a:solidFill>
                          <a:srgbClr val="474747"/>
                        </a:solidFill>
                        <a:latin typeface="Cambria Math" panose="02040503050406030204" pitchFamily="18" charset="0"/>
                      </a:rPr>
                      <m:t>(</m:t>
                    </m:r>
                    <m:sSup>
                      <m:sSupPr>
                        <m:ctrlPr>
                          <a:rPr lang="en-US" sz="1500" i="1">
                            <a:solidFill>
                              <a:srgbClr val="474747"/>
                            </a:solidFill>
                            <a:latin typeface="Cambria Math" panose="02040503050406030204" pitchFamily="18" charset="0"/>
                          </a:rPr>
                        </m:ctrlPr>
                      </m:sSupPr>
                      <m:e>
                        <m:r>
                          <a:rPr lang="en-US" sz="1500" i="1">
                            <a:solidFill>
                              <a:srgbClr val="474747"/>
                            </a:solidFill>
                            <a:latin typeface="Cambria Math" panose="02040503050406030204" pitchFamily="18" charset="0"/>
                          </a:rPr>
                          <m:t>𝑤</m:t>
                        </m:r>
                      </m:e>
                      <m:sup>
                        <m:r>
                          <a:rPr lang="en-US" sz="1500" i="1">
                            <a:solidFill>
                              <a:srgbClr val="474747"/>
                            </a:solidFill>
                            <a:latin typeface="Cambria Math" panose="02040503050406030204" pitchFamily="18" charset="0"/>
                          </a:rPr>
                          <m:t>𝑇</m:t>
                        </m:r>
                      </m:sup>
                    </m:sSup>
                    <m:r>
                      <a:rPr lang="en-US" sz="1500" i="1">
                        <a:solidFill>
                          <a:srgbClr val="474747"/>
                        </a:solidFill>
                        <a:latin typeface="Cambria Math" panose="02040503050406030204" pitchFamily="18" charset="0"/>
                      </a:rPr>
                      <m:t>.</m:t>
                    </m:r>
                    <m:sSub>
                      <m:sSubPr>
                        <m:ctrlPr>
                          <a:rPr lang="fr-FR" sz="1500" i="1">
                            <a:solidFill>
                              <a:srgbClr val="474747"/>
                            </a:solidFill>
                            <a:latin typeface="Cambria Math" panose="02040503050406030204" pitchFamily="18" charset="0"/>
                          </a:rPr>
                        </m:ctrlPr>
                      </m:sSubPr>
                      <m:e>
                        <m:r>
                          <a:rPr lang="en-US" sz="1500" i="1">
                            <a:solidFill>
                              <a:srgbClr val="474747"/>
                            </a:solidFill>
                            <a:latin typeface="Cambria Math" panose="02040503050406030204" pitchFamily="18" charset="0"/>
                          </a:rPr>
                          <m:t>𝑥</m:t>
                        </m:r>
                      </m:e>
                      <m:sub>
                        <m:r>
                          <a:rPr lang="en-US" sz="1500" i="1">
                            <a:solidFill>
                              <a:srgbClr val="474747"/>
                            </a:solidFill>
                            <a:latin typeface="Cambria Math" panose="02040503050406030204" pitchFamily="18" charset="0"/>
                          </a:rPr>
                          <m:t>𝑠</m:t>
                        </m:r>
                      </m:sub>
                    </m:sSub>
                    <m:r>
                      <a:rPr lang="en-US" sz="1500" i="1">
                        <a:solidFill>
                          <a:srgbClr val="474747"/>
                        </a:solidFill>
                        <a:latin typeface="Cambria Math" panose="02040503050406030204" pitchFamily="18" charset="0"/>
                      </a:rPr>
                      <m:t>+</m:t>
                    </m:r>
                    <m:r>
                      <a:rPr lang="en-US" sz="1500" i="1">
                        <a:solidFill>
                          <a:srgbClr val="474747"/>
                        </a:solidFill>
                        <a:latin typeface="Cambria Math" panose="02040503050406030204" pitchFamily="18" charset="0"/>
                      </a:rPr>
                      <m:t>𝑏</m:t>
                    </m:r>
                    <m:r>
                      <a:rPr lang="en-US" sz="1500" i="1">
                        <a:solidFill>
                          <a:srgbClr val="474747"/>
                        </a:solidFill>
                        <a:latin typeface="Cambria Math" panose="02040503050406030204" pitchFamily="18" charset="0"/>
                      </a:rPr>
                      <m:t>)=1</m:t>
                    </m:r>
                  </m:oMath>
                </a14:m>
                <a:r>
                  <a:rPr lang="fr-FR" sz="1500" dirty="0">
                    <a:solidFill>
                      <a:srgbClr val="474747"/>
                    </a:solidFill>
                    <a:latin typeface="Montserrat" panose="00000500000000000000" pitchFamily="2" charset="0"/>
                  </a:rPr>
                  <a:t>​ (il suffit de multiplier nos  w et b  initiaux par un scalaire</a:t>
                </a:r>
                <a:r>
                  <a:rPr lang="en-US" sz="1500" dirty="0">
                    <a:solidFill>
                      <a:srgbClr val="474747"/>
                    </a:solidFill>
                  </a:rPr>
                  <a:t> </a:t>
                </a:r>
                <a14:m>
                  <m:oMath xmlns:m="http://schemas.openxmlformats.org/officeDocument/2006/math">
                    <m:f>
                      <m:fPr>
                        <m:ctrlPr>
                          <a:rPr lang="en-US" sz="1500" i="1">
                            <a:solidFill>
                              <a:srgbClr val="474747"/>
                            </a:solidFill>
                            <a:latin typeface="Cambria Math" panose="02040503050406030204" pitchFamily="18" charset="0"/>
                          </a:rPr>
                        </m:ctrlPr>
                      </m:fPr>
                      <m:num>
                        <m:r>
                          <a:rPr lang="en-US" sz="1500" i="1">
                            <a:solidFill>
                              <a:srgbClr val="474747"/>
                            </a:solidFill>
                            <a:latin typeface="Cambria Math" panose="02040503050406030204" pitchFamily="18" charset="0"/>
                          </a:rPr>
                          <m:t>1</m:t>
                        </m:r>
                      </m:num>
                      <m:den>
                        <m:r>
                          <a:rPr lang="en-US" sz="1500" i="1">
                            <a:solidFill>
                              <a:srgbClr val="474747"/>
                            </a:solidFill>
                            <a:latin typeface="Cambria Math" panose="02040503050406030204" pitchFamily="18" charset="0"/>
                          </a:rPr>
                          <m:t>𝑣</m:t>
                        </m:r>
                      </m:den>
                    </m:f>
                    <m:r>
                      <a:rPr lang="en-US" sz="1500" i="1">
                        <a:solidFill>
                          <a:srgbClr val="474747"/>
                        </a:solidFill>
                        <a:latin typeface="Cambria Math" panose="02040503050406030204" pitchFamily="18" charset="0"/>
                      </a:rPr>
                      <m:t> </m:t>
                    </m:r>
                  </m:oMath>
                </a14:m>
                <a:r>
                  <a:rPr lang="fr-FR" sz="1500" dirty="0">
                    <a:solidFill>
                      <a:srgbClr val="474747"/>
                    </a:solidFill>
                    <a:latin typeface="Montserrat" panose="00000500000000000000" pitchFamily="2" charset="0"/>
                  </a:rPr>
                  <a:t> tel que</a:t>
                </a:r>
                <a14:m>
                  <m:oMath xmlns:m="http://schemas.openxmlformats.org/officeDocument/2006/math">
                    <m:sSub>
                      <m:sSubPr>
                        <m:ctrlPr>
                          <a:rPr lang="fr-FR" sz="1500" i="1">
                            <a:solidFill>
                              <a:srgbClr val="474747"/>
                            </a:solidFill>
                            <a:latin typeface="Cambria Math" panose="02040503050406030204" pitchFamily="18" charset="0"/>
                          </a:rPr>
                        </m:ctrlPr>
                      </m:sSubPr>
                      <m:e>
                        <m:r>
                          <a:rPr lang="en-US" sz="1500" i="1">
                            <a:solidFill>
                              <a:srgbClr val="474747"/>
                            </a:solidFill>
                            <a:latin typeface="Cambria Math" panose="02040503050406030204" pitchFamily="18" charset="0"/>
                          </a:rPr>
                          <m:t> </m:t>
                        </m:r>
                        <m:r>
                          <a:rPr lang="en-US" sz="1500" i="1">
                            <a:solidFill>
                              <a:srgbClr val="474747"/>
                            </a:solidFill>
                            <a:latin typeface="Cambria Math" panose="02040503050406030204" pitchFamily="18" charset="0"/>
                          </a:rPr>
                          <m:t>𝑙</m:t>
                        </m:r>
                      </m:e>
                      <m:sub>
                        <m:r>
                          <a:rPr lang="en-US" sz="1500" i="1">
                            <a:solidFill>
                              <a:srgbClr val="474747"/>
                            </a:solidFill>
                            <a:latin typeface="Cambria Math" panose="02040503050406030204" pitchFamily="18" charset="0"/>
                          </a:rPr>
                          <m:t>𝑠</m:t>
                        </m:r>
                      </m:sub>
                    </m:sSub>
                    <m:r>
                      <a:rPr lang="en-US" sz="1500" i="1">
                        <a:solidFill>
                          <a:srgbClr val="474747"/>
                        </a:solidFill>
                        <a:latin typeface="Cambria Math" panose="02040503050406030204" pitchFamily="18" charset="0"/>
                      </a:rPr>
                      <m:t>(</m:t>
                    </m:r>
                    <m:sSup>
                      <m:sSupPr>
                        <m:ctrlPr>
                          <a:rPr lang="en-US" sz="1500" i="1">
                            <a:solidFill>
                              <a:srgbClr val="474747"/>
                            </a:solidFill>
                            <a:latin typeface="Cambria Math" panose="02040503050406030204" pitchFamily="18" charset="0"/>
                          </a:rPr>
                        </m:ctrlPr>
                      </m:sSupPr>
                      <m:e>
                        <m:r>
                          <a:rPr lang="en-US" sz="1500" i="1">
                            <a:solidFill>
                              <a:srgbClr val="474747"/>
                            </a:solidFill>
                            <a:latin typeface="Cambria Math" panose="02040503050406030204" pitchFamily="18" charset="0"/>
                          </a:rPr>
                          <m:t>𝑤</m:t>
                        </m:r>
                      </m:e>
                      <m:sup>
                        <m:r>
                          <a:rPr lang="en-US" sz="1500" i="1">
                            <a:solidFill>
                              <a:srgbClr val="474747"/>
                            </a:solidFill>
                            <a:latin typeface="Cambria Math" panose="02040503050406030204" pitchFamily="18" charset="0"/>
                          </a:rPr>
                          <m:t>𝑇</m:t>
                        </m:r>
                      </m:sup>
                    </m:sSup>
                    <m:r>
                      <a:rPr lang="en-US" sz="1500" i="1">
                        <a:solidFill>
                          <a:srgbClr val="474747"/>
                        </a:solidFill>
                        <a:latin typeface="Cambria Math" panose="02040503050406030204" pitchFamily="18" charset="0"/>
                      </a:rPr>
                      <m:t>.</m:t>
                    </m:r>
                    <m:sSub>
                      <m:sSubPr>
                        <m:ctrlPr>
                          <a:rPr lang="fr-FR" sz="1500" i="1">
                            <a:solidFill>
                              <a:srgbClr val="474747"/>
                            </a:solidFill>
                            <a:latin typeface="Cambria Math" panose="02040503050406030204" pitchFamily="18" charset="0"/>
                          </a:rPr>
                        </m:ctrlPr>
                      </m:sSubPr>
                      <m:e>
                        <m:r>
                          <a:rPr lang="en-US" sz="1500" i="1">
                            <a:solidFill>
                              <a:srgbClr val="474747"/>
                            </a:solidFill>
                            <a:latin typeface="Cambria Math" panose="02040503050406030204" pitchFamily="18" charset="0"/>
                          </a:rPr>
                          <m:t>𝑥</m:t>
                        </m:r>
                      </m:e>
                      <m:sub>
                        <m:r>
                          <a:rPr lang="en-US" sz="1500" i="1">
                            <a:solidFill>
                              <a:srgbClr val="474747"/>
                            </a:solidFill>
                            <a:latin typeface="Cambria Math" panose="02040503050406030204" pitchFamily="18" charset="0"/>
                          </a:rPr>
                          <m:t>𝑠</m:t>
                        </m:r>
                      </m:sub>
                    </m:sSub>
                    <m:r>
                      <a:rPr lang="en-US" sz="1500" i="1">
                        <a:solidFill>
                          <a:srgbClr val="474747"/>
                        </a:solidFill>
                        <a:latin typeface="Cambria Math" panose="02040503050406030204" pitchFamily="18" charset="0"/>
                      </a:rPr>
                      <m:t>+</m:t>
                    </m:r>
                    <m:r>
                      <a:rPr lang="en-US" sz="1500" i="1">
                        <a:solidFill>
                          <a:srgbClr val="474747"/>
                        </a:solidFill>
                        <a:latin typeface="Cambria Math" panose="02040503050406030204" pitchFamily="18" charset="0"/>
                      </a:rPr>
                      <m:t>𝑏</m:t>
                    </m:r>
                    <m:r>
                      <a:rPr lang="en-US" sz="1500" i="1">
                        <a:solidFill>
                          <a:srgbClr val="474747"/>
                        </a:solidFill>
                        <a:latin typeface="Cambria Math" panose="02040503050406030204" pitchFamily="18" charset="0"/>
                      </a:rPr>
                      <m:t>)=</m:t>
                    </m:r>
                    <m:r>
                      <a:rPr lang="en-US" sz="1500" b="0" i="1" smtClean="0">
                        <a:solidFill>
                          <a:srgbClr val="474747"/>
                        </a:solidFill>
                        <a:latin typeface="Cambria Math" panose="02040503050406030204" pitchFamily="18" charset="0"/>
                      </a:rPr>
                      <m:t>𝑣</m:t>
                    </m:r>
                  </m:oMath>
                </a14:m>
                <a:r>
                  <a:rPr lang="fr-FR" sz="1500" dirty="0">
                    <a:solidFill>
                      <a:schemeClr val="tx1">
                        <a:lumMod val="50000"/>
                        <a:lumOff val="50000"/>
                      </a:schemeClr>
                    </a:solidFill>
                    <a:latin typeface="Montserrat" panose="00000500000000000000" pitchFamily="2" charset="0"/>
                  </a:rPr>
                  <a:t> )</a:t>
                </a:r>
              </a:p>
              <a:p>
                <a:pPr marL="285750" indent="-285750">
                  <a:lnSpc>
                    <a:spcPct val="150000"/>
                  </a:lnSpc>
                  <a:buFont typeface="Wingdings" panose="05000000000000000000" pitchFamily="2" charset="2"/>
                  <a:buChar char="q"/>
                </a:pPr>
                <a:r>
                  <a:rPr lang="fr-FR" sz="1500" dirty="0">
                    <a:solidFill>
                      <a:schemeClr val="tx1">
                        <a:lumMod val="50000"/>
                        <a:lumOff val="50000"/>
                      </a:schemeClr>
                    </a:solidFill>
                    <a:latin typeface="Montserrat" panose="00000500000000000000" pitchFamily="2" charset="0"/>
                  </a:rPr>
                  <a:t>Par conséquent, </a:t>
                </a:r>
                <a14:m>
                  <m:oMath xmlns:m="http://schemas.openxmlformats.org/officeDocument/2006/math">
                    <m:sSub>
                      <m:sSubPr>
                        <m:ctrlPr>
                          <a:rPr lang="fr-FR" sz="1500" i="1" smtClean="0">
                            <a:solidFill>
                              <a:srgbClr val="474747"/>
                            </a:solidFill>
                            <a:latin typeface="Cambria Math" panose="02040503050406030204" pitchFamily="18" charset="0"/>
                          </a:rPr>
                        </m:ctrlPr>
                      </m:sSubPr>
                      <m:e>
                        <m:r>
                          <a:rPr lang="fr-FR" sz="1500" i="1" smtClean="0">
                            <a:solidFill>
                              <a:srgbClr val="474747"/>
                            </a:solidFill>
                            <a:latin typeface="Cambria Math" panose="02040503050406030204" pitchFamily="18" charset="0"/>
                            <a:ea typeface="Cambria Math" panose="02040503050406030204" pitchFamily="18" charset="0"/>
                          </a:rPr>
                          <m:t>∀</m:t>
                        </m:r>
                        <m:r>
                          <a:rPr lang="en-US" sz="1500" b="0" i="1" smtClean="0">
                            <a:solidFill>
                              <a:srgbClr val="474747"/>
                            </a:solidFill>
                            <a:latin typeface="Cambria Math" panose="02040503050406030204" pitchFamily="18" charset="0"/>
                            <a:ea typeface="Cambria Math" panose="02040503050406030204" pitchFamily="18" charset="0"/>
                          </a:rPr>
                          <m:t>𝑘</m:t>
                        </m:r>
                        <m:r>
                          <a:rPr lang="en-US" sz="1500" b="0" i="1" smtClean="0">
                            <a:solidFill>
                              <a:srgbClr val="474747"/>
                            </a:solidFill>
                            <a:latin typeface="Cambria Math" panose="02040503050406030204" pitchFamily="18" charset="0"/>
                            <a:ea typeface="Cambria Math" panose="02040503050406030204" pitchFamily="18" charset="0"/>
                          </a:rPr>
                          <m:t>  </m:t>
                        </m:r>
                        <m:r>
                          <a:rPr lang="en-US" sz="1500" i="1">
                            <a:solidFill>
                              <a:srgbClr val="474747"/>
                            </a:solidFill>
                            <a:latin typeface="Cambria Math" panose="02040503050406030204" pitchFamily="18" charset="0"/>
                          </a:rPr>
                          <m:t>𝑙</m:t>
                        </m:r>
                      </m:e>
                      <m:sub>
                        <m:r>
                          <a:rPr lang="en-US" sz="1500" i="1">
                            <a:solidFill>
                              <a:srgbClr val="474747"/>
                            </a:solidFill>
                            <a:latin typeface="Cambria Math" panose="02040503050406030204" pitchFamily="18" charset="0"/>
                          </a:rPr>
                          <m:t>𝑘</m:t>
                        </m:r>
                      </m:sub>
                    </m:sSub>
                    <m:r>
                      <a:rPr lang="en-US" sz="1500" b="0" i="1" smtClean="0">
                        <a:solidFill>
                          <a:srgbClr val="474747"/>
                        </a:solidFill>
                        <a:latin typeface="Cambria Math" panose="02040503050406030204" pitchFamily="18" charset="0"/>
                      </a:rPr>
                      <m:t>(</m:t>
                    </m:r>
                    <m:sSup>
                      <m:sSupPr>
                        <m:ctrlPr>
                          <a:rPr lang="en-US" sz="1500" i="1">
                            <a:solidFill>
                              <a:srgbClr val="474747"/>
                            </a:solidFill>
                            <a:latin typeface="Cambria Math" panose="02040503050406030204" pitchFamily="18" charset="0"/>
                          </a:rPr>
                        </m:ctrlPr>
                      </m:sSupPr>
                      <m:e>
                        <m:r>
                          <a:rPr lang="en-US" sz="1500" i="1">
                            <a:solidFill>
                              <a:srgbClr val="474747"/>
                            </a:solidFill>
                            <a:latin typeface="Cambria Math" panose="02040503050406030204" pitchFamily="18" charset="0"/>
                          </a:rPr>
                          <m:t>𝑤</m:t>
                        </m:r>
                      </m:e>
                      <m:sup>
                        <m:r>
                          <a:rPr lang="en-US" sz="1500" i="1">
                            <a:solidFill>
                              <a:srgbClr val="474747"/>
                            </a:solidFill>
                            <a:latin typeface="Cambria Math" panose="02040503050406030204" pitchFamily="18" charset="0"/>
                          </a:rPr>
                          <m:t>𝑇</m:t>
                        </m:r>
                      </m:sup>
                    </m:sSup>
                    <m:r>
                      <a:rPr lang="en-US" sz="1500" i="1">
                        <a:solidFill>
                          <a:srgbClr val="474747"/>
                        </a:solidFill>
                        <a:latin typeface="Cambria Math" panose="02040503050406030204" pitchFamily="18" charset="0"/>
                      </a:rPr>
                      <m:t>.</m:t>
                    </m:r>
                    <m:sSub>
                      <m:sSubPr>
                        <m:ctrlPr>
                          <a:rPr lang="fr-FR" sz="1500" i="1">
                            <a:solidFill>
                              <a:srgbClr val="474747"/>
                            </a:solidFill>
                            <a:latin typeface="Cambria Math" panose="02040503050406030204" pitchFamily="18" charset="0"/>
                          </a:rPr>
                        </m:ctrlPr>
                      </m:sSubPr>
                      <m:e>
                        <m:r>
                          <a:rPr lang="en-US" sz="1500" i="1">
                            <a:solidFill>
                              <a:srgbClr val="474747"/>
                            </a:solidFill>
                            <a:latin typeface="Cambria Math" panose="02040503050406030204" pitchFamily="18" charset="0"/>
                          </a:rPr>
                          <m:t>𝑥</m:t>
                        </m:r>
                      </m:e>
                      <m:sub>
                        <m:r>
                          <a:rPr lang="en-US" sz="1500" i="1">
                            <a:solidFill>
                              <a:srgbClr val="474747"/>
                            </a:solidFill>
                            <a:latin typeface="Cambria Math" panose="02040503050406030204" pitchFamily="18" charset="0"/>
                          </a:rPr>
                          <m:t>𝑘</m:t>
                        </m:r>
                      </m:sub>
                    </m:sSub>
                    <m:r>
                      <a:rPr lang="en-US" sz="1500" i="1">
                        <a:solidFill>
                          <a:srgbClr val="474747"/>
                        </a:solidFill>
                        <a:latin typeface="Cambria Math" panose="02040503050406030204" pitchFamily="18" charset="0"/>
                      </a:rPr>
                      <m:t>+</m:t>
                    </m:r>
                    <m:r>
                      <a:rPr lang="en-US" sz="1500" i="1">
                        <a:solidFill>
                          <a:srgbClr val="474747"/>
                        </a:solidFill>
                        <a:latin typeface="Cambria Math" panose="02040503050406030204" pitchFamily="18" charset="0"/>
                      </a:rPr>
                      <m:t>𝑏</m:t>
                    </m:r>
                    <m:r>
                      <a:rPr lang="en-US" sz="1500" b="0" i="1" smtClean="0">
                        <a:solidFill>
                          <a:srgbClr val="474747"/>
                        </a:solidFill>
                        <a:latin typeface="Cambria Math" panose="02040503050406030204" pitchFamily="18" charset="0"/>
                      </a:rPr>
                      <m:t>)</m:t>
                    </m:r>
                    <m:r>
                      <a:rPr lang="en-US" sz="1500" b="0" i="1" smtClean="0">
                        <a:solidFill>
                          <a:srgbClr val="474747"/>
                        </a:solidFill>
                        <a:latin typeface="Cambria Math" panose="02040503050406030204" pitchFamily="18" charset="0"/>
                        <a:ea typeface="Cambria Math" panose="02040503050406030204" pitchFamily="18" charset="0"/>
                      </a:rPr>
                      <m:t>≥1</m:t>
                    </m:r>
                  </m:oMath>
                </a14:m>
                <a:r>
                  <a:rPr lang="fr-FR" sz="1500" dirty="0">
                    <a:solidFill>
                      <a:srgbClr val="474747"/>
                    </a:solidFill>
                    <a:latin typeface="Montserrat" panose="00000500000000000000" pitchFamily="2" charset="0"/>
                  </a:rPr>
                  <a:t> ou </a:t>
                </a:r>
                <a14:m>
                  <m:oMath xmlns:m="http://schemas.openxmlformats.org/officeDocument/2006/math">
                    <m:sSub>
                      <m:sSubPr>
                        <m:ctrlPr>
                          <a:rPr lang="fr-FR" sz="1500" i="1">
                            <a:solidFill>
                              <a:srgbClr val="474747"/>
                            </a:solidFill>
                            <a:latin typeface="Cambria Math" panose="02040503050406030204" pitchFamily="18" charset="0"/>
                          </a:rPr>
                        </m:ctrlPr>
                      </m:sSubPr>
                      <m:e>
                        <m:r>
                          <a:rPr lang="en-US" sz="1500" i="1">
                            <a:solidFill>
                              <a:srgbClr val="474747"/>
                            </a:solidFill>
                            <a:latin typeface="Cambria Math" panose="02040503050406030204" pitchFamily="18" charset="0"/>
                          </a:rPr>
                          <m:t>𝑥</m:t>
                        </m:r>
                      </m:e>
                      <m:sub>
                        <m:r>
                          <a:rPr lang="en-US" sz="1500" i="1">
                            <a:solidFill>
                              <a:srgbClr val="474747"/>
                            </a:solidFill>
                            <a:latin typeface="Cambria Math" panose="02040503050406030204" pitchFamily="18" charset="0"/>
                          </a:rPr>
                          <m:t>𝑘</m:t>
                        </m:r>
                      </m:sub>
                    </m:sSub>
                  </m:oMath>
                </a14:m>
                <a:r>
                  <a:rPr lang="fr-FR" sz="1500" dirty="0">
                    <a:solidFill>
                      <a:srgbClr val="474747"/>
                    </a:solidFill>
                    <a:latin typeface="Montserrat" panose="00000500000000000000" pitchFamily="2" charset="0"/>
                  </a:rPr>
                  <a:t> est un point quelconque d’entrainement et </a:t>
                </a:r>
                <a:r>
                  <a:rPr lang="fr-FR" sz="1500" dirty="0" err="1">
                    <a:solidFill>
                      <a:srgbClr val="474747"/>
                    </a:solidFill>
                    <a:latin typeface="Montserrat" panose="00000500000000000000" pitchFamily="2" charset="0"/>
                  </a:rPr>
                  <a:t>l’egalite</a:t>
                </a:r>
                <a:r>
                  <a:rPr lang="fr-FR" sz="1500" dirty="0">
                    <a:solidFill>
                      <a:srgbClr val="474747"/>
                    </a:solidFill>
                    <a:latin typeface="Montserrat" panose="00000500000000000000" pitchFamily="2" charset="0"/>
                  </a:rPr>
                  <a:t> est atteint si </a:t>
                </a:r>
                <a14:m>
                  <m:oMath xmlns:m="http://schemas.openxmlformats.org/officeDocument/2006/math">
                    <m:sSub>
                      <m:sSubPr>
                        <m:ctrlPr>
                          <a:rPr lang="fr-FR" sz="1500" i="1">
                            <a:solidFill>
                              <a:srgbClr val="474747"/>
                            </a:solidFill>
                            <a:latin typeface="Cambria Math" panose="02040503050406030204" pitchFamily="18" charset="0"/>
                          </a:rPr>
                        </m:ctrlPr>
                      </m:sSubPr>
                      <m:e>
                        <m:r>
                          <a:rPr lang="en-US" sz="1500" i="1">
                            <a:solidFill>
                              <a:srgbClr val="474747"/>
                            </a:solidFill>
                            <a:latin typeface="Cambria Math" panose="02040503050406030204" pitchFamily="18" charset="0"/>
                          </a:rPr>
                          <m:t>𝑥</m:t>
                        </m:r>
                      </m:e>
                      <m:sub>
                        <m:r>
                          <a:rPr lang="en-US" sz="1500" i="1">
                            <a:solidFill>
                              <a:srgbClr val="474747"/>
                            </a:solidFill>
                            <a:latin typeface="Cambria Math" panose="02040503050406030204" pitchFamily="18" charset="0"/>
                          </a:rPr>
                          <m:t>𝑘</m:t>
                        </m:r>
                      </m:sub>
                    </m:sSub>
                  </m:oMath>
                </a14:m>
                <a:r>
                  <a:rPr lang="fr-FR" sz="1500" dirty="0">
                    <a:solidFill>
                      <a:srgbClr val="474747"/>
                    </a:solidFill>
                    <a:latin typeface="Montserrat" panose="00000500000000000000" pitchFamily="2" charset="0"/>
                  </a:rPr>
                  <a:t> est un vecteur support.</a:t>
                </a:r>
              </a:p>
              <a:p>
                <a:pPr marL="285750" indent="-285750">
                  <a:lnSpc>
                    <a:spcPct val="150000"/>
                  </a:lnSpc>
                  <a:buFont typeface="Wingdings" panose="05000000000000000000" pitchFamily="2" charset="2"/>
                  <a:buChar char="q"/>
                </a:pPr>
                <a:r>
                  <a:rPr lang="fr-FR" sz="1500" dirty="0">
                    <a:solidFill>
                      <a:srgbClr val="474747"/>
                    </a:solidFill>
                    <a:latin typeface="Montserrat" panose="00000500000000000000" pitchFamily="2" charset="0"/>
                  </a:rPr>
                  <a:t>Dit autrement, cette formulation permet de garantir que la marge</a:t>
                </a:r>
                <a14:m>
                  <m:oMath xmlns:m="http://schemas.openxmlformats.org/officeDocument/2006/math">
                    <m:func>
                      <m:funcPr>
                        <m:ctrlPr>
                          <a:rPr lang="en-US" sz="1500" i="1">
                            <a:solidFill>
                              <a:srgbClr val="BD504B"/>
                            </a:solidFill>
                            <a:latin typeface="Cambria Math" panose="02040503050406030204" pitchFamily="18" charset="0"/>
                          </a:rPr>
                        </m:ctrlPr>
                      </m:funcPr>
                      <m:fName>
                        <m:r>
                          <a:rPr lang="en-US" sz="1500" b="0" i="1" smtClean="0">
                            <a:solidFill>
                              <a:srgbClr val="BD504B"/>
                            </a:solidFill>
                            <a:latin typeface="Cambria Math" panose="02040503050406030204" pitchFamily="18" charset="0"/>
                          </a:rPr>
                          <m:t> </m:t>
                        </m:r>
                        <m:limLow>
                          <m:limLowPr>
                            <m:ctrlPr>
                              <a:rPr lang="en-US" sz="1500" i="1">
                                <a:solidFill>
                                  <a:srgbClr val="BD504B"/>
                                </a:solidFill>
                                <a:latin typeface="Cambria Math" panose="02040503050406030204" pitchFamily="18" charset="0"/>
                              </a:rPr>
                            </m:ctrlPr>
                          </m:limLowPr>
                          <m:e>
                            <m:r>
                              <m:rPr>
                                <m:sty m:val="p"/>
                              </m:rPr>
                              <a:rPr lang="en-US" sz="1500">
                                <a:solidFill>
                                  <a:srgbClr val="BD504B"/>
                                </a:solidFill>
                                <a:latin typeface="Cambria Math" panose="02040503050406030204" pitchFamily="18" charset="0"/>
                              </a:rPr>
                              <m:t>min</m:t>
                            </m:r>
                          </m:e>
                          <m:lim>
                            <m:r>
                              <a:rPr lang="en-US" sz="1500" i="1">
                                <a:solidFill>
                                  <a:srgbClr val="BD504B"/>
                                </a:solidFill>
                                <a:latin typeface="Cambria Math" panose="02040503050406030204" pitchFamily="18" charset="0"/>
                              </a:rPr>
                              <m:t>𝑘</m:t>
                            </m:r>
                          </m:lim>
                        </m:limLow>
                      </m:fName>
                      <m:e>
                        <m:f>
                          <m:fPr>
                            <m:ctrlPr>
                              <a:rPr lang="en-US" sz="1500" i="1">
                                <a:solidFill>
                                  <a:srgbClr val="BD504B"/>
                                </a:solidFill>
                                <a:latin typeface="Cambria Math" panose="02040503050406030204" pitchFamily="18" charset="0"/>
                              </a:rPr>
                            </m:ctrlPr>
                          </m:fPr>
                          <m:num>
                            <m:sSub>
                              <m:sSubPr>
                                <m:ctrlPr>
                                  <a:rPr lang="fr-FR" sz="1500" i="1">
                                    <a:solidFill>
                                      <a:srgbClr val="BD504B"/>
                                    </a:solidFill>
                                    <a:latin typeface="Cambria Math" panose="02040503050406030204" pitchFamily="18" charset="0"/>
                                  </a:rPr>
                                </m:ctrlPr>
                              </m:sSubPr>
                              <m:e>
                                <m:r>
                                  <a:rPr lang="en-US" sz="1500" i="1">
                                    <a:solidFill>
                                      <a:srgbClr val="BD504B"/>
                                    </a:solidFill>
                                    <a:latin typeface="Cambria Math" panose="02040503050406030204" pitchFamily="18" charset="0"/>
                                  </a:rPr>
                                  <m:t> </m:t>
                                </m:r>
                                <m:r>
                                  <a:rPr lang="en-US" sz="1500" i="1">
                                    <a:solidFill>
                                      <a:srgbClr val="BD504B"/>
                                    </a:solidFill>
                                    <a:latin typeface="Cambria Math" panose="02040503050406030204" pitchFamily="18" charset="0"/>
                                  </a:rPr>
                                  <m:t>𝑙</m:t>
                                </m:r>
                              </m:e>
                              <m:sub>
                                <m:r>
                                  <a:rPr lang="en-US" sz="1500" i="1">
                                    <a:solidFill>
                                      <a:srgbClr val="BD504B"/>
                                    </a:solidFill>
                                    <a:latin typeface="Cambria Math" panose="02040503050406030204" pitchFamily="18" charset="0"/>
                                  </a:rPr>
                                  <m:t>𝑘</m:t>
                                </m:r>
                              </m:sub>
                            </m:sSub>
                            <m:r>
                              <a:rPr lang="en-US" sz="1500" i="1">
                                <a:solidFill>
                                  <a:srgbClr val="BD504B"/>
                                </a:solidFill>
                                <a:latin typeface="Cambria Math" panose="02040503050406030204" pitchFamily="18" charset="0"/>
                              </a:rPr>
                              <m:t>(</m:t>
                            </m:r>
                            <m:sSup>
                              <m:sSupPr>
                                <m:ctrlPr>
                                  <a:rPr lang="en-US" sz="1500" i="1">
                                    <a:solidFill>
                                      <a:srgbClr val="BD504B"/>
                                    </a:solidFill>
                                    <a:latin typeface="Cambria Math" panose="02040503050406030204" pitchFamily="18" charset="0"/>
                                  </a:rPr>
                                </m:ctrlPr>
                              </m:sSupPr>
                              <m:e>
                                <m:r>
                                  <a:rPr lang="en-US" sz="1500" i="1">
                                    <a:solidFill>
                                      <a:srgbClr val="BD504B"/>
                                    </a:solidFill>
                                    <a:latin typeface="Cambria Math" panose="02040503050406030204" pitchFamily="18" charset="0"/>
                                  </a:rPr>
                                  <m:t>𝑤</m:t>
                                </m:r>
                              </m:e>
                              <m:sup>
                                <m:r>
                                  <a:rPr lang="en-US" sz="1500" i="1">
                                    <a:solidFill>
                                      <a:srgbClr val="BD504B"/>
                                    </a:solidFill>
                                    <a:latin typeface="Cambria Math" panose="02040503050406030204" pitchFamily="18" charset="0"/>
                                  </a:rPr>
                                  <m:t>𝑇</m:t>
                                </m:r>
                              </m:sup>
                            </m:sSup>
                            <m:r>
                              <a:rPr lang="en-US" sz="1500" i="1">
                                <a:solidFill>
                                  <a:srgbClr val="BD504B"/>
                                </a:solidFill>
                                <a:latin typeface="Cambria Math" panose="02040503050406030204" pitchFamily="18" charset="0"/>
                              </a:rPr>
                              <m:t>.</m:t>
                            </m:r>
                            <m:sSub>
                              <m:sSubPr>
                                <m:ctrlPr>
                                  <a:rPr lang="fr-FR" sz="1500" i="1">
                                    <a:solidFill>
                                      <a:srgbClr val="BD504B"/>
                                    </a:solidFill>
                                    <a:latin typeface="Cambria Math" panose="02040503050406030204" pitchFamily="18" charset="0"/>
                                  </a:rPr>
                                </m:ctrlPr>
                              </m:sSubPr>
                              <m:e>
                                <m:r>
                                  <a:rPr lang="en-US" sz="1500" i="1">
                                    <a:solidFill>
                                      <a:srgbClr val="BD504B"/>
                                    </a:solidFill>
                                    <a:latin typeface="Cambria Math" panose="02040503050406030204" pitchFamily="18" charset="0"/>
                                  </a:rPr>
                                  <m:t>𝑥</m:t>
                                </m:r>
                              </m:e>
                              <m:sub>
                                <m:r>
                                  <a:rPr lang="en-US" sz="1500" i="1">
                                    <a:solidFill>
                                      <a:srgbClr val="BD504B"/>
                                    </a:solidFill>
                                    <a:latin typeface="Cambria Math" panose="02040503050406030204" pitchFamily="18" charset="0"/>
                                  </a:rPr>
                                  <m:t>𝑘</m:t>
                                </m:r>
                              </m:sub>
                            </m:sSub>
                            <m:r>
                              <a:rPr lang="en-US" sz="1500" i="1">
                                <a:solidFill>
                                  <a:srgbClr val="BD504B"/>
                                </a:solidFill>
                                <a:latin typeface="Cambria Math" panose="02040503050406030204" pitchFamily="18" charset="0"/>
                              </a:rPr>
                              <m:t>+</m:t>
                            </m:r>
                            <m:r>
                              <a:rPr lang="en-US" sz="1500" i="1">
                                <a:solidFill>
                                  <a:srgbClr val="BD504B"/>
                                </a:solidFill>
                                <a:latin typeface="Cambria Math" panose="02040503050406030204" pitchFamily="18" charset="0"/>
                              </a:rPr>
                              <m:t>𝑏</m:t>
                            </m:r>
                            <m:r>
                              <a:rPr lang="en-US" sz="1500" i="1">
                                <a:solidFill>
                                  <a:srgbClr val="BD504B"/>
                                </a:solidFill>
                                <a:latin typeface="Cambria Math" panose="02040503050406030204" pitchFamily="18" charset="0"/>
                              </a:rPr>
                              <m:t>)</m:t>
                            </m:r>
                          </m:num>
                          <m:den>
                            <m:d>
                              <m:dPr>
                                <m:begChr m:val="‖"/>
                                <m:endChr m:val="‖"/>
                                <m:ctrlPr>
                                  <a:rPr lang="en-US" sz="1500" i="1">
                                    <a:solidFill>
                                      <a:srgbClr val="BD504B"/>
                                    </a:solidFill>
                                    <a:latin typeface="Cambria Math" panose="02040503050406030204" pitchFamily="18" charset="0"/>
                                  </a:rPr>
                                </m:ctrlPr>
                              </m:dPr>
                              <m:e>
                                <m:r>
                                  <a:rPr lang="en-US" sz="1500" i="1">
                                    <a:solidFill>
                                      <a:srgbClr val="BD504B"/>
                                    </a:solidFill>
                                    <a:latin typeface="Cambria Math" panose="02040503050406030204" pitchFamily="18" charset="0"/>
                                  </a:rPr>
                                  <m:t>𝑤</m:t>
                                </m:r>
                              </m:e>
                            </m:d>
                          </m:den>
                        </m:f>
                      </m:e>
                    </m:func>
                  </m:oMath>
                </a14:m>
                <a:r>
                  <a:rPr lang="fr-FR" sz="1500" dirty="0">
                    <a:solidFill>
                      <a:srgbClr val="474747"/>
                    </a:solidFill>
                    <a:latin typeface="Montserrat" panose="00000500000000000000" pitchFamily="2" charset="0"/>
                  </a:rPr>
                  <a:t> est alors</a:t>
                </a:r>
                <a14:m>
                  <m:oMath xmlns:m="http://schemas.openxmlformats.org/officeDocument/2006/math">
                    <m:f>
                      <m:fPr>
                        <m:ctrlPr>
                          <a:rPr lang="en-US" sz="1500" i="1">
                            <a:solidFill>
                              <a:srgbClr val="BD504B"/>
                            </a:solidFill>
                            <a:latin typeface="Cambria Math" panose="02040503050406030204" pitchFamily="18" charset="0"/>
                          </a:rPr>
                        </m:ctrlPr>
                      </m:fPr>
                      <m:num>
                        <m:r>
                          <a:rPr lang="en-US" sz="1500" b="0" i="1" smtClean="0">
                            <a:solidFill>
                              <a:srgbClr val="BD504B"/>
                            </a:solidFill>
                            <a:latin typeface="Cambria Math" panose="02040503050406030204" pitchFamily="18" charset="0"/>
                          </a:rPr>
                          <m:t>1</m:t>
                        </m:r>
                      </m:num>
                      <m:den>
                        <m:d>
                          <m:dPr>
                            <m:begChr m:val="‖"/>
                            <m:endChr m:val="‖"/>
                            <m:ctrlPr>
                              <a:rPr lang="en-US" sz="1500" i="1">
                                <a:solidFill>
                                  <a:srgbClr val="BD504B"/>
                                </a:solidFill>
                                <a:latin typeface="Cambria Math" panose="02040503050406030204" pitchFamily="18" charset="0"/>
                              </a:rPr>
                            </m:ctrlPr>
                          </m:dPr>
                          <m:e>
                            <m:r>
                              <a:rPr lang="en-US" sz="1500" i="1">
                                <a:solidFill>
                                  <a:srgbClr val="BD504B"/>
                                </a:solidFill>
                                <a:latin typeface="Cambria Math" panose="02040503050406030204" pitchFamily="18" charset="0"/>
                              </a:rPr>
                              <m:t>𝑤</m:t>
                            </m:r>
                          </m:e>
                        </m:d>
                      </m:den>
                    </m:f>
                  </m:oMath>
                </a14:m>
                <a:endParaRPr lang="fr-FR" sz="1500" dirty="0">
                  <a:solidFill>
                    <a:srgbClr val="474747"/>
                  </a:solidFill>
                  <a:latin typeface="Montserrat" panose="00000500000000000000" pitchFamily="2" charset="0"/>
                </a:endParaRPr>
              </a:p>
              <a:p>
                <a:pPr marL="285750" indent="-285750">
                  <a:lnSpc>
                    <a:spcPct val="150000"/>
                  </a:lnSpc>
                  <a:buFont typeface="Wingdings" panose="05000000000000000000" pitchFamily="2" charset="2"/>
                  <a:buChar char="q"/>
                </a:pPr>
                <a:r>
                  <a:rPr lang="fr-FR" sz="1500" dirty="0">
                    <a:solidFill>
                      <a:schemeClr val="tx1">
                        <a:lumMod val="50000"/>
                        <a:lumOff val="50000"/>
                      </a:schemeClr>
                    </a:solidFill>
                    <a:latin typeface="Montserrat" panose="00000500000000000000" pitchFamily="2" charset="0"/>
                  </a:rPr>
                  <a:t>Le </a:t>
                </a:r>
                <a:r>
                  <a:rPr lang="fr-FR" sz="1500" dirty="0" err="1">
                    <a:solidFill>
                      <a:schemeClr val="tx1">
                        <a:lumMod val="50000"/>
                        <a:lumOff val="50000"/>
                      </a:schemeClr>
                    </a:solidFill>
                    <a:latin typeface="Montserrat" panose="00000500000000000000" pitchFamily="2" charset="0"/>
                  </a:rPr>
                  <a:t>probleme</a:t>
                </a:r>
                <a:r>
                  <a:rPr lang="fr-FR" sz="1500" dirty="0">
                    <a:solidFill>
                      <a:schemeClr val="tx1">
                        <a:lumMod val="50000"/>
                        <a:lumOff val="50000"/>
                      </a:schemeClr>
                    </a:solidFill>
                    <a:latin typeface="Montserrat" panose="00000500000000000000" pitchFamily="2" charset="0"/>
                  </a:rPr>
                  <a:t> d’optimisation de la marge se simplifie donc en </a:t>
                </a:r>
                <a14:m>
                  <m:oMath xmlns:m="http://schemas.openxmlformats.org/officeDocument/2006/math">
                    <m:func>
                      <m:funcPr>
                        <m:ctrlPr>
                          <a:rPr lang="en-US" sz="1500" b="0" i="1" smtClean="0">
                            <a:solidFill>
                              <a:srgbClr val="4DB2BB"/>
                            </a:solidFill>
                            <a:latin typeface="Cambria Math" panose="02040503050406030204" pitchFamily="18" charset="0"/>
                          </a:rPr>
                        </m:ctrlPr>
                      </m:funcPr>
                      <m:fName>
                        <m:limLow>
                          <m:limLowPr>
                            <m:ctrlPr>
                              <a:rPr lang="en-US" sz="1500" b="0" i="1" smtClean="0">
                                <a:solidFill>
                                  <a:srgbClr val="4DB2BB"/>
                                </a:solidFill>
                                <a:latin typeface="Cambria Math" panose="02040503050406030204" pitchFamily="18" charset="0"/>
                              </a:rPr>
                            </m:ctrlPr>
                          </m:limLowPr>
                          <m:e>
                            <m:r>
                              <m:rPr>
                                <m:sty m:val="p"/>
                              </m:rPr>
                              <a:rPr lang="en-US" sz="1500" b="0" i="0" smtClean="0">
                                <a:solidFill>
                                  <a:srgbClr val="4DB2BB"/>
                                </a:solidFill>
                                <a:latin typeface="Cambria Math" panose="02040503050406030204" pitchFamily="18" charset="0"/>
                              </a:rPr>
                              <m:t>max</m:t>
                            </m:r>
                          </m:e>
                          <m:lim>
                            <m:r>
                              <a:rPr lang="en-US" sz="1500" b="0" i="1" smtClean="0">
                                <a:solidFill>
                                  <a:srgbClr val="4DB2BB"/>
                                </a:solidFill>
                                <a:latin typeface="Cambria Math" panose="02040503050406030204" pitchFamily="18" charset="0"/>
                              </a:rPr>
                              <m:t>𝑤</m:t>
                            </m:r>
                            <m:r>
                              <a:rPr lang="en-US" sz="1500" b="0" i="1" smtClean="0">
                                <a:solidFill>
                                  <a:srgbClr val="4DB2BB"/>
                                </a:solidFill>
                                <a:latin typeface="Cambria Math" panose="02040503050406030204" pitchFamily="18" charset="0"/>
                              </a:rPr>
                              <m:t>,</m:t>
                            </m:r>
                            <m:r>
                              <a:rPr lang="en-US" sz="1500" b="0" i="1" smtClean="0">
                                <a:solidFill>
                                  <a:srgbClr val="4DB2BB"/>
                                </a:solidFill>
                                <a:latin typeface="Cambria Math" panose="02040503050406030204" pitchFamily="18" charset="0"/>
                              </a:rPr>
                              <m:t>𝑏</m:t>
                            </m:r>
                          </m:lim>
                        </m:limLow>
                      </m:fName>
                      <m:e>
                        <m:f>
                          <m:fPr>
                            <m:ctrlPr>
                              <a:rPr lang="en-US" sz="1500" i="1">
                                <a:solidFill>
                                  <a:srgbClr val="4DB2BB"/>
                                </a:solidFill>
                                <a:latin typeface="Cambria Math" panose="02040503050406030204" pitchFamily="18" charset="0"/>
                              </a:rPr>
                            </m:ctrlPr>
                          </m:fPr>
                          <m:num>
                            <m:r>
                              <a:rPr lang="en-US" sz="1500" b="0" i="1" smtClean="0">
                                <a:solidFill>
                                  <a:srgbClr val="4DB2BB"/>
                                </a:solidFill>
                                <a:latin typeface="Cambria Math" panose="02040503050406030204" pitchFamily="18" charset="0"/>
                              </a:rPr>
                              <m:t>1</m:t>
                            </m:r>
                          </m:num>
                          <m:den>
                            <m:d>
                              <m:dPr>
                                <m:begChr m:val="‖"/>
                                <m:endChr m:val="‖"/>
                                <m:ctrlPr>
                                  <a:rPr lang="en-US" sz="1500" i="1">
                                    <a:solidFill>
                                      <a:srgbClr val="4DB2BB"/>
                                    </a:solidFill>
                                    <a:latin typeface="Cambria Math" panose="02040503050406030204" pitchFamily="18" charset="0"/>
                                  </a:rPr>
                                </m:ctrlPr>
                              </m:dPr>
                              <m:e>
                                <m:r>
                                  <a:rPr lang="en-US" sz="1500" i="1">
                                    <a:solidFill>
                                      <a:srgbClr val="4DB2BB"/>
                                    </a:solidFill>
                                    <a:latin typeface="Cambria Math" panose="02040503050406030204" pitchFamily="18" charset="0"/>
                                  </a:rPr>
                                  <m:t>𝑤</m:t>
                                </m:r>
                              </m:e>
                            </m:d>
                          </m:den>
                        </m:f>
                      </m:e>
                    </m:func>
                  </m:oMath>
                </a14:m>
                <a:r>
                  <a:rPr lang="fr-FR" sz="1500" dirty="0">
                    <a:solidFill>
                      <a:schemeClr val="tx1">
                        <a:lumMod val="50000"/>
                        <a:lumOff val="50000"/>
                      </a:schemeClr>
                    </a:solidFill>
                    <a:latin typeface="Montserrat" panose="00000500000000000000" pitchFamily="2" charset="0"/>
                  </a:rPr>
                  <a:t> avec (</a:t>
                </a:r>
                <a:r>
                  <a:rPr lang="fr-FR" sz="1500" dirty="0" err="1">
                    <a:solidFill>
                      <a:schemeClr val="tx1">
                        <a:lumMod val="50000"/>
                        <a:lumOff val="50000"/>
                      </a:schemeClr>
                    </a:solidFill>
                    <a:latin typeface="Montserrat" panose="00000500000000000000" pitchFamily="2" charset="0"/>
                  </a:rPr>
                  <a:t>w,b</a:t>
                </a:r>
                <a:r>
                  <a:rPr lang="fr-FR" sz="1500" dirty="0">
                    <a:solidFill>
                      <a:schemeClr val="tx1">
                        <a:lumMod val="50000"/>
                        <a:lumOff val="50000"/>
                      </a:schemeClr>
                    </a:solidFill>
                    <a:latin typeface="Montserrat" panose="00000500000000000000" pitchFamily="2" charset="0"/>
                  </a:rPr>
                  <a:t>) sous hypothèse de normalisation </a:t>
                </a:r>
              </a:p>
            </p:txBody>
          </p:sp>
        </mc:Choice>
        <mc:Fallback>
          <p:sp>
            <p:nvSpPr>
              <p:cNvPr id="7" name="TextBox 6">
                <a:extLst>
                  <a:ext uri="{FF2B5EF4-FFF2-40B4-BE49-F238E27FC236}">
                    <a16:creationId xmlns:a16="http://schemas.microsoft.com/office/drawing/2014/main" id="{173EDF55-0E49-947F-D718-DDBF6DE4434E}"/>
                  </a:ext>
                </a:extLst>
              </p:cNvPr>
              <p:cNvSpPr txBox="1">
                <a:spLocks noRot="1" noChangeAspect="1" noMove="1" noResize="1" noEditPoints="1" noAdjustHandles="1" noChangeArrowheads="1" noChangeShapeType="1" noTextEdit="1"/>
              </p:cNvSpPr>
              <p:nvPr/>
            </p:nvSpPr>
            <p:spPr>
              <a:xfrm>
                <a:off x="96968" y="1701351"/>
                <a:ext cx="11738849" cy="4440896"/>
              </a:xfrm>
              <a:prstGeom prst="rect">
                <a:avLst/>
              </a:prstGeom>
              <a:blipFill>
                <a:blip r:embed="rId2"/>
                <a:stretch>
                  <a:fillRect l="-156"/>
                </a:stretch>
              </a:blipFill>
            </p:spPr>
            <p:txBody>
              <a:bodyPr/>
              <a:lstStyle/>
              <a:p>
                <a:r>
                  <a:rPr lang="fr-FR">
                    <a:noFill/>
                  </a:rPr>
                  <a:t> </a:t>
                </a:r>
              </a:p>
            </p:txBody>
          </p:sp>
        </mc:Fallback>
      </mc:AlternateContent>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8" name="TextBox 27">
            <a:extLst>
              <a:ext uri="{FF2B5EF4-FFF2-40B4-BE49-F238E27FC236}">
                <a16:creationId xmlns:a16="http://schemas.microsoft.com/office/drawing/2014/main" id="{0FA9B3FE-1E63-97F5-6FE7-FFC96318AB60}"/>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Normalisation et résolution du problème</a:t>
            </a:r>
          </a:p>
        </p:txBody>
      </p:sp>
      <p:pic>
        <p:nvPicPr>
          <p:cNvPr id="16" name="Graphique 15">
            <a:extLst>
              <a:ext uri="{FF2B5EF4-FFF2-40B4-BE49-F238E27FC236}">
                <a16:creationId xmlns:a16="http://schemas.microsoft.com/office/drawing/2014/main" id="{AB0A28B0-5100-CC2D-84BB-933223CCAA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21143" y="5538225"/>
            <a:ext cx="312558" cy="460612"/>
          </a:xfrm>
          <a:prstGeom prst="rect">
            <a:avLst/>
          </a:prstGeom>
        </p:spPr>
      </p:pic>
    </p:spTree>
    <p:extLst>
      <p:ext uri="{BB962C8B-B14F-4D97-AF65-F5344CB8AC3E}">
        <p14:creationId xmlns:p14="http://schemas.microsoft.com/office/powerpoint/2010/main" val="1316679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217736"/>
            <a:ext cx="6351104" cy="7126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8" name="TextBox 27">
            <a:extLst>
              <a:ext uri="{FF2B5EF4-FFF2-40B4-BE49-F238E27FC236}">
                <a16:creationId xmlns:a16="http://schemas.microsoft.com/office/drawing/2014/main" id="{0FA9B3FE-1E63-97F5-6FE7-FFC96318AB60}"/>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Normalisation et résolution du problème</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842D5F8B-40E2-1A67-D190-A9BAC5947EEB}"/>
                  </a:ext>
                </a:extLst>
              </p:cNvPr>
              <p:cNvSpPr txBox="1"/>
              <p:nvPr/>
            </p:nvSpPr>
            <p:spPr>
              <a:xfrm>
                <a:off x="3842748" y="2528742"/>
                <a:ext cx="4198009"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i="1" smtClean="0">
                              <a:latin typeface="Cambria Math" panose="02040503050406030204" pitchFamily="18" charset="0"/>
                            </a:rPr>
                          </m:ctrlPr>
                        </m:dPr>
                        <m:e>
                          <m:eqArr>
                            <m:eqArrPr>
                              <m:ctrlPr>
                                <a:rPr lang="fr-FR" i="1" smtClean="0">
                                  <a:latin typeface="Cambria Math" panose="02040503050406030204" pitchFamily="18" charset="0"/>
                                </a:rPr>
                              </m:ctrlPr>
                            </m:eqArrPr>
                            <m:e>
                              <m:r>
                                <a:rPr lang="en-US" b="0" i="1" smtClean="0">
                                  <a:latin typeface="Cambria Math" panose="02040503050406030204" pitchFamily="18" charset="0"/>
                                </a:rPr>
                                <m:t>𝑀𝑎𝑥𝑖𝑚𝑖𝑠𝑒𝑟</m:t>
                              </m:r>
                              <m:f>
                                <m:fPr>
                                  <m:ctrlPr>
                                    <a:rPr lang="en-US" i="1" smtClean="0">
                                      <a:solidFill>
                                        <a:srgbClr val="474747"/>
                                      </a:solidFill>
                                      <a:latin typeface="Cambria Math" panose="02040503050406030204" pitchFamily="18" charset="0"/>
                                    </a:rPr>
                                  </m:ctrlPr>
                                </m:fPr>
                                <m:num>
                                  <m:r>
                                    <a:rPr lang="en-US" i="1">
                                      <a:solidFill>
                                        <a:srgbClr val="474747"/>
                                      </a:solidFill>
                                      <a:latin typeface="Cambria Math" panose="02040503050406030204" pitchFamily="18" charset="0"/>
                                    </a:rPr>
                                    <m:t>1</m:t>
                                  </m:r>
                                </m:num>
                                <m:den>
                                  <m:d>
                                    <m:dPr>
                                      <m:begChr m:val="‖"/>
                                      <m:endChr m:val="‖"/>
                                      <m:ctrlPr>
                                        <a:rPr lang="en-US" i="1">
                                          <a:solidFill>
                                            <a:srgbClr val="474747"/>
                                          </a:solidFill>
                                          <a:latin typeface="Cambria Math" panose="02040503050406030204" pitchFamily="18" charset="0"/>
                                        </a:rPr>
                                      </m:ctrlPr>
                                    </m:dPr>
                                    <m:e>
                                      <m:r>
                                        <a:rPr lang="en-US" i="1">
                                          <a:solidFill>
                                            <a:srgbClr val="474747"/>
                                          </a:solidFill>
                                          <a:latin typeface="Cambria Math" panose="02040503050406030204" pitchFamily="18" charset="0"/>
                                        </a:rPr>
                                        <m:t>𝑤</m:t>
                                      </m:r>
                                    </m:e>
                                  </m:d>
                                </m:den>
                              </m:f>
                            </m:e>
                            <m:e>
                              <m:r>
                                <a:rPr lang="en-US" b="0" i="1" smtClean="0">
                                  <a:latin typeface="Cambria Math" panose="02040503050406030204" pitchFamily="18" charset="0"/>
                                </a:rPr>
                                <m:t>𝑆𝑜𝑢𝑠</m:t>
                              </m:r>
                              <m:r>
                                <a:rPr lang="en-US" b="0" i="1" smtClean="0">
                                  <a:latin typeface="Cambria Math" panose="02040503050406030204" pitchFamily="18" charset="0"/>
                                </a:rPr>
                                <m:t> </m:t>
                              </m:r>
                              <m:r>
                                <a:rPr lang="en-US" b="0" i="1" smtClean="0">
                                  <a:latin typeface="Cambria Math" panose="02040503050406030204" pitchFamily="18" charset="0"/>
                                </a:rPr>
                                <m:t>𝑐𝑜𝑛𝑡𝑟𝑎𝑖𝑛𝑡𝑒</m:t>
                              </m:r>
                              <m:r>
                                <m:rPr>
                                  <m:nor/>
                                </m:rPr>
                                <a:rPr lang="fr-FR" dirty="0">
                                  <a:solidFill>
                                    <a:schemeClr val="tx1">
                                      <a:lumMod val="50000"/>
                                      <a:lumOff val="50000"/>
                                    </a:schemeClr>
                                  </a:solidFill>
                                  <a:latin typeface="Montserrat" panose="00000500000000000000" pitchFamily="2" charset="0"/>
                                </a:rPr>
                                <m:t>, </m:t>
                              </m:r>
                              <m:sSub>
                                <m:sSubPr>
                                  <m:ctrlPr>
                                    <a:rPr lang="fr-FR" i="1">
                                      <a:solidFill>
                                        <a:srgbClr val="474747"/>
                                      </a:solidFill>
                                      <a:latin typeface="Cambria Math" panose="02040503050406030204" pitchFamily="18" charset="0"/>
                                    </a:rPr>
                                  </m:ctrlPr>
                                </m:sSubPr>
                                <m:e>
                                  <m:r>
                                    <a:rPr lang="fr-FR" i="1">
                                      <a:solidFill>
                                        <a:srgbClr val="474747"/>
                                      </a:solidFill>
                                      <a:latin typeface="Cambria Math" panose="02040503050406030204" pitchFamily="18" charset="0"/>
                                      <a:ea typeface="Cambria Math" panose="02040503050406030204" pitchFamily="18" charset="0"/>
                                    </a:rPr>
                                    <m:t>∀</m:t>
                                  </m:r>
                                  <m:r>
                                    <a:rPr lang="en-US" i="1">
                                      <a:solidFill>
                                        <a:srgbClr val="474747"/>
                                      </a:solidFill>
                                      <a:latin typeface="Cambria Math" panose="02040503050406030204" pitchFamily="18" charset="0"/>
                                      <a:ea typeface="Cambria Math" panose="02040503050406030204" pitchFamily="18" charset="0"/>
                                    </a:rPr>
                                    <m:t>𝑘</m:t>
                                  </m:r>
                                  <m:r>
                                    <a:rPr lang="en-US" i="1">
                                      <a:solidFill>
                                        <a:srgbClr val="474747"/>
                                      </a:solidFill>
                                      <a:latin typeface="Cambria Math" panose="02040503050406030204" pitchFamily="18" charset="0"/>
                                      <a:ea typeface="Cambria Math" panose="02040503050406030204" pitchFamily="18" charset="0"/>
                                    </a:rPr>
                                    <m:t>  </m:t>
                                  </m:r>
                                  <m:r>
                                    <a:rPr lang="en-US" i="1">
                                      <a:solidFill>
                                        <a:srgbClr val="474747"/>
                                      </a:solidFill>
                                      <a:latin typeface="Cambria Math" panose="02040503050406030204" pitchFamily="18" charset="0"/>
                                    </a:rPr>
                                    <m:t>𝑙</m:t>
                                  </m:r>
                                </m:e>
                                <m:sub>
                                  <m:r>
                                    <a:rPr lang="en-US" i="1">
                                      <a:solidFill>
                                        <a:srgbClr val="474747"/>
                                      </a:solidFill>
                                      <a:latin typeface="Cambria Math" panose="02040503050406030204" pitchFamily="18" charset="0"/>
                                    </a:rPr>
                                    <m:t>𝑘</m:t>
                                  </m:r>
                                </m:sub>
                              </m:sSub>
                              <m:r>
                                <a:rPr lang="en-US" i="1">
                                  <a:solidFill>
                                    <a:srgbClr val="474747"/>
                                  </a:solidFill>
                                  <a:latin typeface="Cambria Math" panose="02040503050406030204" pitchFamily="18" charset="0"/>
                                </a:rPr>
                                <m:t>(</m:t>
                              </m:r>
                              <m:sSup>
                                <m:sSupPr>
                                  <m:ctrlPr>
                                    <a:rPr lang="en-US" i="1">
                                      <a:solidFill>
                                        <a:srgbClr val="474747"/>
                                      </a:solidFill>
                                      <a:latin typeface="Cambria Math" panose="02040503050406030204" pitchFamily="18" charset="0"/>
                                    </a:rPr>
                                  </m:ctrlPr>
                                </m:sSupPr>
                                <m:e>
                                  <m:r>
                                    <a:rPr lang="en-US" i="1">
                                      <a:solidFill>
                                        <a:srgbClr val="474747"/>
                                      </a:solidFill>
                                      <a:latin typeface="Cambria Math" panose="02040503050406030204" pitchFamily="18" charset="0"/>
                                    </a:rPr>
                                    <m:t>𝑤</m:t>
                                  </m:r>
                                </m:e>
                                <m:sup>
                                  <m:r>
                                    <a:rPr lang="en-US" i="1">
                                      <a:solidFill>
                                        <a:srgbClr val="474747"/>
                                      </a:solidFill>
                                      <a:latin typeface="Cambria Math" panose="02040503050406030204" pitchFamily="18" charset="0"/>
                                    </a:rPr>
                                    <m:t>𝑇</m:t>
                                  </m:r>
                                </m:sup>
                              </m:sSup>
                              <m:r>
                                <a:rPr lang="en-US" i="1">
                                  <a:solidFill>
                                    <a:srgbClr val="474747"/>
                                  </a:solidFill>
                                  <a:latin typeface="Cambria Math" panose="02040503050406030204" pitchFamily="18" charset="0"/>
                                </a:rPr>
                                <m:t>.</m:t>
                              </m:r>
                              <m:sSub>
                                <m:sSubPr>
                                  <m:ctrlPr>
                                    <a:rPr lang="fr-FR" i="1">
                                      <a:solidFill>
                                        <a:srgbClr val="474747"/>
                                      </a:solidFill>
                                      <a:latin typeface="Cambria Math" panose="02040503050406030204" pitchFamily="18" charset="0"/>
                                    </a:rPr>
                                  </m:ctrlPr>
                                </m:sSubPr>
                                <m:e>
                                  <m:r>
                                    <a:rPr lang="en-US" i="1">
                                      <a:solidFill>
                                        <a:srgbClr val="474747"/>
                                      </a:solidFill>
                                      <a:latin typeface="Cambria Math" panose="02040503050406030204" pitchFamily="18" charset="0"/>
                                    </a:rPr>
                                    <m:t>𝑥</m:t>
                                  </m:r>
                                </m:e>
                                <m:sub>
                                  <m:r>
                                    <a:rPr lang="en-US" i="1">
                                      <a:solidFill>
                                        <a:srgbClr val="474747"/>
                                      </a:solidFill>
                                      <a:latin typeface="Cambria Math" panose="02040503050406030204" pitchFamily="18" charset="0"/>
                                    </a:rPr>
                                    <m:t>𝑘</m:t>
                                  </m:r>
                                </m:sub>
                              </m:sSub>
                              <m:r>
                                <a:rPr lang="en-US" i="1">
                                  <a:solidFill>
                                    <a:srgbClr val="474747"/>
                                  </a:solidFill>
                                  <a:latin typeface="Cambria Math" panose="02040503050406030204" pitchFamily="18" charset="0"/>
                                </a:rPr>
                                <m:t>+</m:t>
                              </m:r>
                              <m:r>
                                <a:rPr lang="en-US" i="1">
                                  <a:solidFill>
                                    <a:srgbClr val="474747"/>
                                  </a:solidFill>
                                  <a:latin typeface="Cambria Math" panose="02040503050406030204" pitchFamily="18" charset="0"/>
                                </a:rPr>
                                <m:t>𝑏</m:t>
                              </m:r>
                              <m:r>
                                <a:rPr lang="en-US" i="1">
                                  <a:solidFill>
                                    <a:srgbClr val="474747"/>
                                  </a:solidFill>
                                  <a:latin typeface="Cambria Math" panose="02040503050406030204" pitchFamily="18" charset="0"/>
                                </a:rPr>
                                <m:t>)≥1</m:t>
                              </m:r>
                            </m:e>
                          </m:eqArr>
                        </m:e>
                      </m:d>
                    </m:oMath>
                  </m:oMathPara>
                </a14:m>
                <a:endParaRPr lang="fr-FR" sz="1200" dirty="0"/>
              </a:p>
            </p:txBody>
          </p:sp>
        </mc:Choice>
        <mc:Fallback xmlns="">
          <p:sp>
            <p:nvSpPr>
              <p:cNvPr id="2" name="ZoneTexte 1">
                <a:extLst>
                  <a:ext uri="{FF2B5EF4-FFF2-40B4-BE49-F238E27FC236}">
                    <a16:creationId xmlns:a16="http://schemas.microsoft.com/office/drawing/2014/main" id="{842D5F8B-40E2-1A67-D190-A9BAC5947EEB}"/>
                  </a:ext>
                </a:extLst>
              </p:cNvPr>
              <p:cNvSpPr txBox="1">
                <a:spLocks noRot="1" noChangeAspect="1" noMove="1" noResize="1" noEditPoints="1" noAdjustHandles="1" noChangeArrowheads="1" noChangeShapeType="1" noTextEdit="1"/>
              </p:cNvSpPr>
              <p:nvPr/>
            </p:nvSpPr>
            <p:spPr>
              <a:xfrm>
                <a:off x="3842748" y="2528742"/>
                <a:ext cx="4198009" cy="1025665"/>
              </a:xfrm>
              <a:prstGeom prst="rect">
                <a:avLst/>
              </a:prstGeom>
              <a:blipFill>
                <a:blip r:embed="rId2"/>
                <a:stretch>
                  <a:fillRect/>
                </a:stretch>
              </a:blipFill>
            </p:spPr>
            <p:txBody>
              <a:bodyPr/>
              <a:lstStyle/>
              <a:p>
                <a:r>
                  <a:rPr lang="fr-FR">
                    <a:noFill/>
                  </a:rPr>
                  <a:t> </a:t>
                </a:r>
              </a:p>
            </p:txBody>
          </p:sp>
        </mc:Fallback>
      </mc:AlternateContent>
      <p:sp>
        <p:nvSpPr>
          <p:cNvPr id="9" name="TextBox 6">
            <a:extLst>
              <a:ext uri="{FF2B5EF4-FFF2-40B4-BE49-F238E27FC236}">
                <a16:creationId xmlns:a16="http://schemas.microsoft.com/office/drawing/2014/main" id="{47B72ED2-1BAF-275A-0662-39B40344B373}"/>
              </a:ext>
            </a:extLst>
          </p:cNvPr>
          <p:cNvSpPr txBox="1"/>
          <p:nvPr/>
        </p:nvSpPr>
        <p:spPr>
          <a:xfrm>
            <a:off x="-19925" y="3590286"/>
            <a:ext cx="14360206" cy="419987"/>
          </a:xfrm>
          <a:prstGeom prst="rect">
            <a:avLst/>
          </a:prstGeom>
          <a:solidFill>
            <a:schemeClr val="accent1"/>
          </a:solidFill>
        </p:spPr>
        <p:txBody>
          <a:bodyPr wrap="square" rtlCol="0">
            <a:spAutoFit/>
          </a:bodyPr>
          <a:lstStyle/>
          <a:p>
            <a:pPr algn="ctr">
              <a:lnSpc>
                <a:spcPct val="150000"/>
              </a:lnSpc>
            </a:pPr>
            <a:r>
              <a:rPr lang="en-US" sz="1600" dirty="0">
                <a:solidFill>
                  <a:schemeClr val="tx1">
                    <a:lumMod val="50000"/>
                    <a:lumOff val="50000"/>
                  </a:schemeClr>
                </a:solidFill>
                <a:latin typeface="Montserrat" panose="00000500000000000000" pitchFamily="2" charset="0"/>
              </a:rPr>
              <a:t>Que </a:t>
            </a:r>
            <a:r>
              <a:rPr lang="en-US" sz="1600" dirty="0" err="1">
                <a:solidFill>
                  <a:schemeClr val="tx1">
                    <a:lumMod val="50000"/>
                    <a:lumOff val="50000"/>
                  </a:schemeClr>
                </a:solidFill>
                <a:latin typeface="Montserrat" panose="00000500000000000000" pitchFamily="2" charset="0"/>
              </a:rPr>
              <a:t>l’on</a:t>
            </a:r>
            <a:r>
              <a:rPr lang="en-US" sz="1600" dirty="0">
                <a:solidFill>
                  <a:schemeClr val="tx1">
                    <a:lumMod val="50000"/>
                    <a:lumOff val="50000"/>
                  </a:schemeClr>
                </a:solidFill>
                <a:latin typeface="Montserrat" panose="00000500000000000000" pitchFamily="2" charset="0"/>
              </a:rPr>
              <a:t> </a:t>
            </a:r>
            <a:r>
              <a:rPr lang="en-US" sz="1600" dirty="0" err="1">
                <a:solidFill>
                  <a:schemeClr val="tx1">
                    <a:lumMod val="50000"/>
                    <a:lumOff val="50000"/>
                  </a:schemeClr>
                </a:solidFill>
                <a:latin typeface="Montserrat" panose="00000500000000000000" pitchFamily="2" charset="0"/>
              </a:rPr>
              <a:t>reformule</a:t>
            </a:r>
            <a:r>
              <a:rPr lang="en-US" sz="1600" dirty="0">
                <a:solidFill>
                  <a:schemeClr val="tx1">
                    <a:lumMod val="50000"/>
                    <a:lumOff val="50000"/>
                  </a:schemeClr>
                </a:solidFill>
                <a:latin typeface="Montserrat" panose="00000500000000000000" pitchFamily="2" charset="0"/>
              </a:rPr>
              <a:t> </a:t>
            </a:r>
            <a:r>
              <a:rPr lang="en-US" sz="1600" dirty="0" err="1">
                <a:solidFill>
                  <a:schemeClr val="tx1">
                    <a:lumMod val="50000"/>
                    <a:lumOff val="50000"/>
                  </a:schemeClr>
                </a:solidFill>
                <a:latin typeface="Montserrat" panose="00000500000000000000" pitchFamily="2" charset="0"/>
              </a:rPr>
              <a:t>en</a:t>
            </a:r>
            <a:r>
              <a:rPr lang="en-US" sz="1600" dirty="0">
                <a:solidFill>
                  <a:schemeClr val="tx1">
                    <a:lumMod val="50000"/>
                    <a:lumOff val="50000"/>
                  </a:schemeClr>
                </a:solidFill>
                <a:latin typeface="Montserrat" panose="00000500000000000000" pitchFamily="2" charset="0"/>
              </a:rPr>
              <a:t> </a:t>
            </a:r>
            <a:endParaRPr lang="fr-FR" sz="1600" dirty="0">
              <a:solidFill>
                <a:schemeClr val="tx1">
                  <a:lumMod val="50000"/>
                  <a:lumOff val="50000"/>
                </a:schemeClr>
              </a:solidFill>
              <a:latin typeface="Montserrat" panose="00000500000000000000" pitchFamily="2" charset="0"/>
            </a:endParaRP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9157DD43-6EB1-3158-3B18-4705F712350E}"/>
                  </a:ext>
                </a:extLst>
              </p:cNvPr>
              <p:cNvSpPr txBox="1"/>
              <p:nvPr/>
            </p:nvSpPr>
            <p:spPr>
              <a:xfrm>
                <a:off x="3842748" y="4046152"/>
                <a:ext cx="5500865"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i="1" smtClean="0">
                              <a:latin typeface="Cambria Math" panose="02040503050406030204" pitchFamily="18" charset="0"/>
                              <a:ea typeface="Cambria Math" panose="02040503050406030204" pitchFamily="18" charset="0"/>
                            </a:rPr>
                          </m:ctrlPr>
                        </m:dPr>
                        <m:e>
                          <m:eqArr>
                            <m:eqArrPr>
                              <m:ctrlPr>
                                <a:rPr lang="fr-FR" sz="2400" i="1" smtClean="0">
                                  <a:latin typeface="Cambria Math" panose="02040503050406030204" pitchFamily="18" charset="0"/>
                                  <a:ea typeface="Cambria Math" panose="02040503050406030204" pitchFamily="18" charset="0"/>
                                </a:rPr>
                              </m:ctrlPr>
                            </m:eqArrPr>
                            <m:e>
                              <m:r>
                                <a:rPr lang="en-US" sz="2400" b="0" i="1" smtClean="0">
                                  <a:latin typeface="Cambria Math" panose="02040503050406030204" pitchFamily="18" charset="0"/>
                                  <a:ea typeface="Cambria Math" panose="02040503050406030204" pitchFamily="18" charset="0"/>
                                </a:rPr>
                                <m:t>𝑀𝑖𝑛𝑖𝑚𝑖𝑠𝑒𝑟</m:t>
                              </m:r>
                              <m:r>
                                <a:rPr lang="en-US" sz="2400" b="0" i="1" smtClean="0">
                                  <a:latin typeface="Cambria Math" panose="02040503050406030204" pitchFamily="18" charset="0"/>
                                  <a:ea typeface="Cambria Math" panose="02040503050406030204" pitchFamily="18" charset="0"/>
                                </a:rPr>
                                <m:t> </m:t>
                              </m:r>
                              <m:d>
                                <m:dPr>
                                  <m:begChr m:val="‖"/>
                                  <m:endChr m:val="‖"/>
                                  <m:ctrlPr>
                                    <a:rPr lang="en-US" sz="2400" i="1">
                                      <a:solidFill>
                                        <a:srgbClr val="474747"/>
                                      </a:solidFill>
                                      <a:latin typeface="Cambria Math" panose="02040503050406030204" pitchFamily="18" charset="0"/>
                                      <a:ea typeface="Cambria Math" panose="02040503050406030204" pitchFamily="18" charset="0"/>
                                    </a:rPr>
                                  </m:ctrlPr>
                                </m:dPr>
                                <m:e>
                                  <m:r>
                                    <a:rPr lang="en-US" sz="2400" i="1">
                                      <a:solidFill>
                                        <a:srgbClr val="474747"/>
                                      </a:solidFill>
                                      <a:latin typeface="Cambria Math" panose="02040503050406030204" pitchFamily="18" charset="0"/>
                                      <a:ea typeface="Cambria Math" panose="02040503050406030204" pitchFamily="18" charset="0"/>
                                    </a:rPr>
                                    <m:t>𝑤</m:t>
                                  </m:r>
                                </m:e>
                              </m:d>
                            </m:e>
                            <m:e>
                              <m:r>
                                <a:rPr lang="en-US" sz="2400" b="0" i="1" smtClean="0">
                                  <a:latin typeface="Cambria Math" panose="02040503050406030204" pitchFamily="18" charset="0"/>
                                  <a:ea typeface="Cambria Math" panose="02040503050406030204" pitchFamily="18" charset="0"/>
                                </a:rPr>
                                <m:t>𝑆𝑜𝑢𝑠</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𝑐𝑜𝑛𝑡𝑟𝑎𝑖𝑛𝑡𝑒</m:t>
                              </m:r>
                              <m:r>
                                <m:rPr>
                                  <m:nor/>
                                </m:rPr>
                                <a:rPr lang="fr-FR" sz="2400" dirty="0">
                                  <a:solidFill>
                                    <a:schemeClr val="tx1">
                                      <a:lumMod val="50000"/>
                                      <a:lumOff val="50000"/>
                                    </a:schemeClr>
                                  </a:solidFill>
                                  <a:latin typeface="Cambria Math" panose="02040503050406030204" pitchFamily="18" charset="0"/>
                                  <a:ea typeface="Cambria Math" panose="02040503050406030204" pitchFamily="18" charset="0"/>
                                </a:rPr>
                                <m:t>, </m:t>
                              </m:r>
                              <m:sSub>
                                <m:sSubPr>
                                  <m:ctrlPr>
                                    <a:rPr lang="fr-FR" sz="2400" i="1">
                                      <a:solidFill>
                                        <a:srgbClr val="474747"/>
                                      </a:solidFill>
                                      <a:latin typeface="Cambria Math" panose="02040503050406030204" pitchFamily="18" charset="0"/>
                                      <a:ea typeface="Cambria Math" panose="02040503050406030204" pitchFamily="18" charset="0"/>
                                    </a:rPr>
                                  </m:ctrlPr>
                                </m:sSubPr>
                                <m:e>
                                  <m:r>
                                    <a:rPr lang="fr-FR" sz="2400" i="1">
                                      <a:solidFill>
                                        <a:srgbClr val="474747"/>
                                      </a:solidFill>
                                      <a:latin typeface="Cambria Math" panose="02040503050406030204" pitchFamily="18" charset="0"/>
                                      <a:ea typeface="Cambria Math" panose="02040503050406030204" pitchFamily="18" charset="0"/>
                                    </a:rPr>
                                    <m:t>∀</m:t>
                                  </m:r>
                                  <m:r>
                                    <a:rPr lang="en-US" sz="2400" i="1">
                                      <a:solidFill>
                                        <a:srgbClr val="474747"/>
                                      </a:solidFill>
                                      <a:latin typeface="Cambria Math" panose="02040503050406030204" pitchFamily="18" charset="0"/>
                                      <a:ea typeface="Cambria Math" panose="02040503050406030204" pitchFamily="18" charset="0"/>
                                    </a:rPr>
                                    <m:t>𝑘</m:t>
                                  </m:r>
                                  <m:r>
                                    <a:rPr lang="en-US" sz="2400" i="1">
                                      <a:solidFill>
                                        <a:srgbClr val="474747"/>
                                      </a:solidFill>
                                      <a:latin typeface="Cambria Math" panose="02040503050406030204" pitchFamily="18" charset="0"/>
                                      <a:ea typeface="Cambria Math" panose="02040503050406030204" pitchFamily="18" charset="0"/>
                                    </a:rPr>
                                    <m:t>  </m:t>
                                  </m:r>
                                  <m:r>
                                    <a:rPr lang="en-US" sz="2400" i="1">
                                      <a:solidFill>
                                        <a:srgbClr val="474747"/>
                                      </a:solidFill>
                                      <a:latin typeface="Cambria Math" panose="02040503050406030204" pitchFamily="18" charset="0"/>
                                      <a:ea typeface="Cambria Math" panose="02040503050406030204" pitchFamily="18" charset="0"/>
                                    </a:rPr>
                                    <m:t>𝑙</m:t>
                                  </m:r>
                                </m:e>
                                <m:sub>
                                  <m:r>
                                    <a:rPr lang="en-US" sz="2400" i="1">
                                      <a:solidFill>
                                        <a:srgbClr val="474747"/>
                                      </a:solidFill>
                                      <a:latin typeface="Cambria Math" panose="02040503050406030204" pitchFamily="18" charset="0"/>
                                      <a:ea typeface="Cambria Math" panose="02040503050406030204" pitchFamily="18" charset="0"/>
                                    </a:rPr>
                                    <m:t>𝑘</m:t>
                                  </m:r>
                                </m:sub>
                              </m:sSub>
                              <m:r>
                                <a:rPr lang="en-US" sz="2400" i="1">
                                  <a:solidFill>
                                    <a:srgbClr val="474747"/>
                                  </a:solidFill>
                                  <a:latin typeface="Cambria Math" panose="02040503050406030204" pitchFamily="18" charset="0"/>
                                  <a:ea typeface="Cambria Math" panose="02040503050406030204" pitchFamily="18" charset="0"/>
                                </a:rPr>
                                <m:t>(</m:t>
                              </m:r>
                              <m:sSup>
                                <m:sSupPr>
                                  <m:ctrlPr>
                                    <a:rPr lang="en-US" sz="2400" i="1">
                                      <a:solidFill>
                                        <a:srgbClr val="474747"/>
                                      </a:solidFill>
                                      <a:latin typeface="Cambria Math" panose="02040503050406030204" pitchFamily="18" charset="0"/>
                                      <a:ea typeface="Cambria Math" panose="02040503050406030204" pitchFamily="18" charset="0"/>
                                    </a:rPr>
                                  </m:ctrlPr>
                                </m:sSupPr>
                                <m:e>
                                  <m:r>
                                    <a:rPr lang="en-US" sz="2400" i="1">
                                      <a:solidFill>
                                        <a:srgbClr val="474747"/>
                                      </a:solidFill>
                                      <a:latin typeface="Cambria Math" panose="02040503050406030204" pitchFamily="18" charset="0"/>
                                      <a:ea typeface="Cambria Math" panose="02040503050406030204" pitchFamily="18" charset="0"/>
                                    </a:rPr>
                                    <m:t>𝑤</m:t>
                                  </m:r>
                                </m:e>
                                <m:sup>
                                  <m:r>
                                    <a:rPr lang="en-US" sz="2400" i="1">
                                      <a:solidFill>
                                        <a:srgbClr val="474747"/>
                                      </a:solidFill>
                                      <a:latin typeface="Cambria Math" panose="02040503050406030204" pitchFamily="18" charset="0"/>
                                      <a:ea typeface="Cambria Math" panose="02040503050406030204" pitchFamily="18" charset="0"/>
                                    </a:rPr>
                                    <m:t>𝑇</m:t>
                                  </m:r>
                                </m:sup>
                              </m:sSup>
                              <m:r>
                                <a:rPr lang="en-US" sz="2400" i="1">
                                  <a:solidFill>
                                    <a:srgbClr val="474747"/>
                                  </a:solidFill>
                                  <a:latin typeface="Cambria Math" panose="02040503050406030204" pitchFamily="18" charset="0"/>
                                  <a:ea typeface="Cambria Math" panose="02040503050406030204" pitchFamily="18" charset="0"/>
                                </a:rPr>
                                <m:t>.</m:t>
                              </m:r>
                              <m:sSub>
                                <m:sSubPr>
                                  <m:ctrlPr>
                                    <a:rPr lang="fr-FR" sz="2400" i="1">
                                      <a:solidFill>
                                        <a:srgbClr val="474747"/>
                                      </a:solidFill>
                                      <a:latin typeface="Cambria Math" panose="02040503050406030204" pitchFamily="18" charset="0"/>
                                      <a:ea typeface="Cambria Math" panose="02040503050406030204" pitchFamily="18" charset="0"/>
                                    </a:rPr>
                                  </m:ctrlPr>
                                </m:sSubPr>
                                <m:e>
                                  <m:r>
                                    <a:rPr lang="en-US" sz="2400" i="1">
                                      <a:solidFill>
                                        <a:srgbClr val="474747"/>
                                      </a:solidFill>
                                      <a:latin typeface="Cambria Math" panose="02040503050406030204" pitchFamily="18" charset="0"/>
                                      <a:ea typeface="Cambria Math" panose="02040503050406030204" pitchFamily="18" charset="0"/>
                                    </a:rPr>
                                    <m:t>𝑥</m:t>
                                  </m:r>
                                </m:e>
                                <m:sub>
                                  <m:r>
                                    <a:rPr lang="en-US" sz="2400" i="1">
                                      <a:solidFill>
                                        <a:srgbClr val="474747"/>
                                      </a:solidFill>
                                      <a:latin typeface="Cambria Math" panose="02040503050406030204" pitchFamily="18" charset="0"/>
                                      <a:ea typeface="Cambria Math" panose="02040503050406030204" pitchFamily="18" charset="0"/>
                                    </a:rPr>
                                    <m:t>𝑘</m:t>
                                  </m:r>
                                </m:sub>
                              </m:sSub>
                              <m:r>
                                <a:rPr lang="en-US" sz="2400" i="1">
                                  <a:solidFill>
                                    <a:srgbClr val="474747"/>
                                  </a:solidFill>
                                  <a:latin typeface="Cambria Math" panose="02040503050406030204" pitchFamily="18" charset="0"/>
                                  <a:ea typeface="Cambria Math" panose="02040503050406030204" pitchFamily="18" charset="0"/>
                                </a:rPr>
                                <m:t>+</m:t>
                              </m:r>
                              <m:r>
                                <a:rPr lang="en-US" sz="2400" i="1">
                                  <a:solidFill>
                                    <a:srgbClr val="474747"/>
                                  </a:solidFill>
                                  <a:latin typeface="Cambria Math" panose="02040503050406030204" pitchFamily="18" charset="0"/>
                                  <a:ea typeface="Cambria Math" panose="02040503050406030204" pitchFamily="18" charset="0"/>
                                </a:rPr>
                                <m:t>𝑏</m:t>
                              </m:r>
                              <m:r>
                                <a:rPr lang="en-US" sz="2400" i="1">
                                  <a:solidFill>
                                    <a:srgbClr val="474747"/>
                                  </a:solidFill>
                                  <a:latin typeface="Cambria Math" panose="02040503050406030204" pitchFamily="18" charset="0"/>
                                  <a:ea typeface="Cambria Math" panose="02040503050406030204" pitchFamily="18" charset="0"/>
                                </a:rPr>
                                <m:t>)≥1</m:t>
                              </m:r>
                            </m:e>
                          </m:eqArr>
                        </m:e>
                      </m:d>
                    </m:oMath>
                  </m:oMathPara>
                </a14:m>
                <a:endParaRPr lang="fr-FR" sz="1600" dirty="0">
                  <a:latin typeface="Cambria Math" panose="02040503050406030204" pitchFamily="18" charset="0"/>
                  <a:ea typeface="Cambria Math" panose="02040503050406030204" pitchFamily="18" charset="0"/>
                </a:endParaRPr>
              </a:p>
            </p:txBody>
          </p:sp>
        </mc:Choice>
        <mc:Fallback xmlns="">
          <p:sp>
            <p:nvSpPr>
              <p:cNvPr id="10" name="ZoneTexte 9">
                <a:extLst>
                  <a:ext uri="{FF2B5EF4-FFF2-40B4-BE49-F238E27FC236}">
                    <a16:creationId xmlns:a16="http://schemas.microsoft.com/office/drawing/2014/main" id="{9157DD43-6EB1-3158-3B18-4705F712350E}"/>
                  </a:ext>
                </a:extLst>
              </p:cNvPr>
              <p:cNvSpPr txBox="1">
                <a:spLocks noRot="1" noChangeAspect="1" noMove="1" noResize="1" noEditPoints="1" noAdjustHandles="1" noChangeArrowheads="1" noChangeShapeType="1" noTextEdit="1"/>
              </p:cNvSpPr>
              <p:nvPr/>
            </p:nvSpPr>
            <p:spPr>
              <a:xfrm>
                <a:off x="3842748" y="4046152"/>
                <a:ext cx="5500865" cy="823815"/>
              </a:xfrm>
              <a:prstGeom prst="rect">
                <a:avLst/>
              </a:prstGeom>
              <a:blipFill>
                <a:blip r:embed="rId3"/>
                <a:stretch>
                  <a:fillRect/>
                </a:stretch>
              </a:blipFill>
            </p:spPr>
            <p:txBody>
              <a:bodyPr/>
              <a:lstStyle/>
              <a:p>
                <a:r>
                  <a:rPr lang="fr-FR">
                    <a:noFill/>
                  </a:rPr>
                  <a:t> </a:t>
                </a:r>
              </a:p>
            </p:txBody>
          </p:sp>
        </mc:Fallback>
      </mc:AlternateContent>
      <p:sp>
        <p:nvSpPr>
          <p:cNvPr id="12" name="TextBox 6">
            <a:extLst>
              <a:ext uri="{FF2B5EF4-FFF2-40B4-BE49-F238E27FC236}">
                <a16:creationId xmlns:a16="http://schemas.microsoft.com/office/drawing/2014/main" id="{9AE480B2-A5B3-0623-4E3C-4A3EC11FEA24}"/>
              </a:ext>
            </a:extLst>
          </p:cNvPr>
          <p:cNvSpPr txBox="1"/>
          <p:nvPr/>
        </p:nvSpPr>
        <p:spPr>
          <a:xfrm>
            <a:off x="-19925" y="4968692"/>
            <a:ext cx="14360206" cy="419987"/>
          </a:xfrm>
          <a:prstGeom prst="rect">
            <a:avLst/>
          </a:prstGeom>
          <a:solidFill>
            <a:schemeClr val="accent1"/>
          </a:solidFill>
        </p:spPr>
        <p:txBody>
          <a:bodyPr wrap="square" rtlCol="0">
            <a:spAutoFit/>
          </a:bodyPr>
          <a:lstStyle/>
          <a:p>
            <a:pPr algn="ctr">
              <a:lnSpc>
                <a:spcPct val="150000"/>
              </a:lnSpc>
            </a:pPr>
            <a:r>
              <a:rPr lang="en-US" sz="1600" dirty="0">
                <a:solidFill>
                  <a:schemeClr val="tx1">
                    <a:lumMod val="50000"/>
                    <a:lumOff val="50000"/>
                  </a:schemeClr>
                </a:solidFill>
                <a:latin typeface="Montserrat" panose="00000500000000000000" pitchFamily="2" charset="0"/>
              </a:rPr>
              <a:t>Que pour des raisons </a:t>
            </a:r>
            <a:r>
              <a:rPr lang="en-US" sz="1600" dirty="0" err="1">
                <a:solidFill>
                  <a:schemeClr val="tx1">
                    <a:lumMod val="50000"/>
                    <a:lumOff val="50000"/>
                  </a:schemeClr>
                </a:solidFill>
                <a:latin typeface="Montserrat" panose="00000500000000000000" pitchFamily="2" charset="0"/>
              </a:rPr>
              <a:t>pratique,on</a:t>
            </a:r>
            <a:r>
              <a:rPr lang="en-US" sz="1600" dirty="0">
                <a:solidFill>
                  <a:schemeClr val="tx1">
                    <a:lumMod val="50000"/>
                    <a:lumOff val="50000"/>
                  </a:schemeClr>
                </a:solidFill>
                <a:latin typeface="Montserrat" panose="00000500000000000000" pitchFamily="2" charset="0"/>
              </a:rPr>
              <a:t> </a:t>
            </a:r>
            <a:r>
              <a:rPr lang="en-US" sz="1600" dirty="0" err="1">
                <a:solidFill>
                  <a:schemeClr val="tx1">
                    <a:lumMod val="50000"/>
                    <a:lumOff val="50000"/>
                  </a:schemeClr>
                </a:solidFill>
                <a:latin typeface="Montserrat" panose="00000500000000000000" pitchFamily="2" charset="0"/>
              </a:rPr>
              <a:t>reformule</a:t>
            </a:r>
            <a:r>
              <a:rPr lang="en-US" sz="1600" dirty="0">
                <a:solidFill>
                  <a:schemeClr val="tx1">
                    <a:lumMod val="50000"/>
                    <a:lumOff val="50000"/>
                  </a:schemeClr>
                </a:solidFill>
                <a:latin typeface="Montserrat" panose="00000500000000000000" pitchFamily="2" charset="0"/>
              </a:rPr>
              <a:t> </a:t>
            </a:r>
            <a:r>
              <a:rPr lang="en-US" sz="1600" dirty="0" err="1">
                <a:solidFill>
                  <a:schemeClr val="tx1">
                    <a:lumMod val="50000"/>
                    <a:lumOff val="50000"/>
                  </a:schemeClr>
                </a:solidFill>
                <a:latin typeface="Montserrat" panose="00000500000000000000" pitchFamily="2" charset="0"/>
              </a:rPr>
              <a:t>en</a:t>
            </a:r>
            <a:r>
              <a:rPr lang="en-US" sz="1600" dirty="0">
                <a:solidFill>
                  <a:schemeClr val="tx1">
                    <a:lumMod val="50000"/>
                    <a:lumOff val="50000"/>
                  </a:schemeClr>
                </a:solidFill>
                <a:latin typeface="Montserrat" panose="00000500000000000000" pitchFamily="2" charset="0"/>
              </a:rPr>
              <a:t> </a:t>
            </a:r>
            <a:endParaRPr lang="fr-FR" sz="1600" dirty="0">
              <a:solidFill>
                <a:schemeClr val="tx1">
                  <a:lumMod val="50000"/>
                  <a:lumOff val="50000"/>
                </a:schemeClr>
              </a:solidFill>
              <a:latin typeface="Montserrat" panose="00000500000000000000" pitchFamily="2" charset="0"/>
            </a:endParaRP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927FB4B0-8549-5A03-D8CE-08AA3EAB0F47}"/>
                  </a:ext>
                </a:extLst>
              </p:cNvPr>
              <p:cNvSpPr txBox="1"/>
              <p:nvPr/>
            </p:nvSpPr>
            <p:spPr>
              <a:xfrm>
                <a:off x="4833257" y="5464872"/>
                <a:ext cx="5546197"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i="1" smtClean="0">
                              <a:solidFill>
                                <a:srgbClr val="4C51BC"/>
                              </a:solidFill>
                              <a:latin typeface="Cambria Math" panose="02040503050406030204" pitchFamily="18" charset="0"/>
                              <a:ea typeface="Cambria Math" panose="02040503050406030204" pitchFamily="18" charset="0"/>
                            </a:rPr>
                          </m:ctrlPr>
                        </m:dPr>
                        <m:e>
                          <m:eqArr>
                            <m:eqArrPr>
                              <m:ctrlPr>
                                <a:rPr lang="fr-FR" sz="2400" i="1" smtClean="0">
                                  <a:solidFill>
                                    <a:srgbClr val="4C51BC"/>
                                  </a:solidFill>
                                  <a:latin typeface="Cambria Math" panose="02040503050406030204" pitchFamily="18" charset="0"/>
                                  <a:ea typeface="Cambria Math" panose="02040503050406030204" pitchFamily="18" charset="0"/>
                                </a:rPr>
                              </m:ctrlPr>
                            </m:eqArrPr>
                            <m:e>
                              <m:r>
                                <a:rPr lang="en-US" sz="2400" b="0" i="1" smtClean="0">
                                  <a:solidFill>
                                    <a:srgbClr val="4C51BC"/>
                                  </a:solidFill>
                                  <a:latin typeface="Cambria Math" panose="02040503050406030204" pitchFamily="18" charset="0"/>
                                  <a:ea typeface="Cambria Math" panose="02040503050406030204" pitchFamily="18" charset="0"/>
                                </a:rPr>
                                <m:t>𝑀𝑖𝑛𝑖𝑚𝑖𝑠𝑒𝑟</m:t>
                              </m:r>
                              <m:r>
                                <a:rPr lang="en-US" sz="2400" b="0" i="1" smtClean="0">
                                  <a:solidFill>
                                    <a:srgbClr val="4C51BC"/>
                                  </a:solidFill>
                                  <a:latin typeface="Cambria Math" panose="02040503050406030204" pitchFamily="18" charset="0"/>
                                  <a:ea typeface="Cambria Math" panose="02040503050406030204" pitchFamily="18" charset="0"/>
                                </a:rPr>
                                <m:t> </m:t>
                              </m:r>
                              <m:f>
                                <m:fPr>
                                  <m:ctrlPr>
                                    <a:rPr lang="en-US" sz="2400" b="0" i="1" smtClean="0">
                                      <a:solidFill>
                                        <a:srgbClr val="4C51BC"/>
                                      </a:solidFill>
                                      <a:latin typeface="Cambria Math" panose="02040503050406030204" pitchFamily="18" charset="0"/>
                                      <a:ea typeface="Cambria Math" panose="02040503050406030204" pitchFamily="18" charset="0"/>
                                    </a:rPr>
                                  </m:ctrlPr>
                                </m:fPr>
                                <m:num>
                                  <m:sSup>
                                    <m:sSupPr>
                                      <m:ctrlPr>
                                        <a:rPr lang="en-US" sz="2400" i="1">
                                          <a:solidFill>
                                            <a:srgbClr val="4C51BC"/>
                                          </a:solidFill>
                                          <a:latin typeface="Cambria Math" panose="02040503050406030204" pitchFamily="18" charset="0"/>
                                          <a:ea typeface="Cambria Math" panose="02040503050406030204" pitchFamily="18" charset="0"/>
                                        </a:rPr>
                                      </m:ctrlPr>
                                    </m:sSupPr>
                                    <m:e>
                                      <m:d>
                                        <m:dPr>
                                          <m:begChr m:val="‖"/>
                                          <m:endChr m:val="‖"/>
                                          <m:ctrlPr>
                                            <a:rPr lang="en-US" sz="2400" i="1">
                                              <a:solidFill>
                                                <a:srgbClr val="4C51BC"/>
                                              </a:solidFill>
                                              <a:latin typeface="Cambria Math" panose="02040503050406030204" pitchFamily="18" charset="0"/>
                                              <a:ea typeface="Cambria Math" panose="02040503050406030204" pitchFamily="18" charset="0"/>
                                            </a:rPr>
                                          </m:ctrlPr>
                                        </m:dPr>
                                        <m:e>
                                          <m:r>
                                            <a:rPr lang="en-US" sz="2400" i="1">
                                              <a:solidFill>
                                                <a:srgbClr val="4C51BC"/>
                                              </a:solidFill>
                                              <a:latin typeface="Cambria Math" panose="02040503050406030204" pitchFamily="18" charset="0"/>
                                              <a:ea typeface="Cambria Math" panose="02040503050406030204" pitchFamily="18" charset="0"/>
                                            </a:rPr>
                                            <m:t>𝑤</m:t>
                                          </m:r>
                                        </m:e>
                                      </m:d>
                                    </m:e>
                                    <m:sup>
                                      <m:r>
                                        <a:rPr lang="en-US" sz="2400" i="1">
                                          <a:solidFill>
                                            <a:srgbClr val="4C51BC"/>
                                          </a:solidFill>
                                          <a:latin typeface="Cambria Math" panose="02040503050406030204" pitchFamily="18" charset="0"/>
                                          <a:ea typeface="Cambria Math" panose="02040503050406030204" pitchFamily="18" charset="0"/>
                                        </a:rPr>
                                        <m:t>2</m:t>
                                      </m:r>
                                    </m:sup>
                                  </m:sSup>
                                </m:num>
                                <m:den>
                                  <m:r>
                                    <a:rPr lang="en-US" sz="2400" b="0" i="1" smtClean="0">
                                      <a:solidFill>
                                        <a:srgbClr val="4C51BC"/>
                                      </a:solidFill>
                                      <a:latin typeface="Cambria Math" panose="02040503050406030204" pitchFamily="18" charset="0"/>
                                      <a:ea typeface="Cambria Math" panose="02040503050406030204" pitchFamily="18" charset="0"/>
                                    </a:rPr>
                                    <m:t>2</m:t>
                                  </m:r>
                                </m:den>
                              </m:f>
                            </m:e>
                            <m:e>
                              <m:r>
                                <a:rPr lang="en-US" sz="2400" b="0" i="1" smtClean="0">
                                  <a:solidFill>
                                    <a:srgbClr val="4C51BC"/>
                                  </a:solidFill>
                                  <a:latin typeface="Cambria Math" panose="02040503050406030204" pitchFamily="18" charset="0"/>
                                  <a:ea typeface="Cambria Math" panose="02040503050406030204" pitchFamily="18" charset="0"/>
                                </a:rPr>
                                <m:t>𝑆𝑜𝑢𝑠</m:t>
                              </m:r>
                              <m:r>
                                <a:rPr lang="en-US" sz="2400" b="0" i="1" smtClean="0">
                                  <a:solidFill>
                                    <a:srgbClr val="4C51BC"/>
                                  </a:solidFill>
                                  <a:latin typeface="Cambria Math" panose="02040503050406030204" pitchFamily="18" charset="0"/>
                                  <a:ea typeface="Cambria Math" panose="02040503050406030204" pitchFamily="18" charset="0"/>
                                </a:rPr>
                                <m:t> </m:t>
                              </m:r>
                              <m:r>
                                <a:rPr lang="en-US" sz="2400" b="0" i="1" smtClean="0">
                                  <a:solidFill>
                                    <a:srgbClr val="4C51BC"/>
                                  </a:solidFill>
                                  <a:latin typeface="Cambria Math" panose="02040503050406030204" pitchFamily="18" charset="0"/>
                                  <a:ea typeface="Cambria Math" panose="02040503050406030204" pitchFamily="18" charset="0"/>
                                </a:rPr>
                                <m:t>𝑐𝑜𝑛𝑡𝑟𝑎𝑖𝑛𝑡𝑒</m:t>
                              </m:r>
                              <m:r>
                                <m:rPr>
                                  <m:nor/>
                                </m:rPr>
                                <a:rPr lang="fr-FR" sz="2400" dirty="0">
                                  <a:solidFill>
                                    <a:srgbClr val="4C51BC"/>
                                  </a:solidFill>
                                  <a:latin typeface="Cambria Math" panose="02040503050406030204" pitchFamily="18" charset="0"/>
                                  <a:ea typeface="Cambria Math" panose="02040503050406030204" pitchFamily="18" charset="0"/>
                                </a:rPr>
                                <m:t>, </m:t>
                              </m:r>
                              <m:sSub>
                                <m:sSubPr>
                                  <m:ctrlPr>
                                    <a:rPr lang="fr-FR" sz="2400" i="1">
                                      <a:solidFill>
                                        <a:srgbClr val="4C51BC"/>
                                      </a:solidFill>
                                      <a:latin typeface="Cambria Math" panose="02040503050406030204" pitchFamily="18" charset="0"/>
                                      <a:ea typeface="Cambria Math" panose="02040503050406030204" pitchFamily="18" charset="0"/>
                                    </a:rPr>
                                  </m:ctrlPr>
                                </m:sSubPr>
                                <m:e>
                                  <m:r>
                                    <a:rPr lang="fr-FR" sz="2400" i="1">
                                      <a:solidFill>
                                        <a:srgbClr val="4C51BC"/>
                                      </a:solidFill>
                                      <a:latin typeface="Cambria Math" panose="02040503050406030204" pitchFamily="18" charset="0"/>
                                      <a:ea typeface="Cambria Math" panose="02040503050406030204" pitchFamily="18" charset="0"/>
                                    </a:rPr>
                                    <m:t>∀</m:t>
                                  </m:r>
                                  <m:r>
                                    <a:rPr lang="en-US" sz="2400" i="1">
                                      <a:solidFill>
                                        <a:srgbClr val="4C51BC"/>
                                      </a:solidFill>
                                      <a:latin typeface="Cambria Math" panose="02040503050406030204" pitchFamily="18" charset="0"/>
                                      <a:ea typeface="Cambria Math" panose="02040503050406030204" pitchFamily="18" charset="0"/>
                                    </a:rPr>
                                    <m:t>𝑘</m:t>
                                  </m:r>
                                  <m:r>
                                    <a:rPr lang="en-US" sz="2400" i="1">
                                      <a:solidFill>
                                        <a:srgbClr val="4C51BC"/>
                                      </a:solidFill>
                                      <a:latin typeface="Cambria Math" panose="02040503050406030204" pitchFamily="18" charset="0"/>
                                      <a:ea typeface="Cambria Math" panose="02040503050406030204" pitchFamily="18" charset="0"/>
                                    </a:rPr>
                                    <m:t>  </m:t>
                                  </m:r>
                                  <m:r>
                                    <a:rPr lang="en-US" sz="2400" i="1">
                                      <a:solidFill>
                                        <a:srgbClr val="4C51BC"/>
                                      </a:solidFill>
                                      <a:latin typeface="Cambria Math" panose="02040503050406030204" pitchFamily="18" charset="0"/>
                                      <a:ea typeface="Cambria Math" panose="02040503050406030204" pitchFamily="18" charset="0"/>
                                    </a:rPr>
                                    <m:t>𝑙</m:t>
                                  </m:r>
                                </m:e>
                                <m:sub>
                                  <m:r>
                                    <a:rPr lang="en-US" sz="2400" i="1">
                                      <a:solidFill>
                                        <a:srgbClr val="4C51BC"/>
                                      </a:solidFill>
                                      <a:latin typeface="Cambria Math" panose="02040503050406030204" pitchFamily="18" charset="0"/>
                                      <a:ea typeface="Cambria Math" panose="02040503050406030204" pitchFamily="18" charset="0"/>
                                    </a:rPr>
                                    <m:t>𝑘</m:t>
                                  </m:r>
                                </m:sub>
                              </m:sSub>
                              <m:r>
                                <a:rPr lang="en-US" sz="2400" i="1">
                                  <a:solidFill>
                                    <a:srgbClr val="4C51BC"/>
                                  </a:solidFill>
                                  <a:latin typeface="Cambria Math" panose="02040503050406030204" pitchFamily="18" charset="0"/>
                                  <a:ea typeface="Cambria Math" panose="02040503050406030204" pitchFamily="18" charset="0"/>
                                </a:rPr>
                                <m:t>(</m:t>
                              </m:r>
                              <m:sSup>
                                <m:sSupPr>
                                  <m:ctrlPr>
                                    <a:rPr lang="en-US" sz="2400" i="1">
                                      <a:solidFill>
                                        <a:srgbClr val="4C51BC"/>
                                      </a:solidFill>
                                      <a:latin typeface="Cambria Math" panose="02040503050406030204" pitchFamily="18" charset="0"/>
                                      <a:ea typeface="Cambria Math" panose="02040503050406030204" pitchFamily="18" charset="0"/>
                                    </a:rPr>
                                  </m:ctrlPr>
                                </m:sSupPr>
                                <m:e>
                                  <m:r>
                                    <a:rPr lang="en-US" sz="2400" i="1">
                                      <a:solidFill>
                                        <a:srgbClr val="4C51BC"/>
                                      </a:solidFill>
                                      <a:latin typeface="Cambria Math" panose="02040503050406030204" pitchFamily="18" charset="0"/>
                                      <a:ea typeface="Cambria Math" panose="02040503050406030204" pitchFamily="18" charset="0"/>
                                    </a:rPr>
                                    <m:t>𝑤</m:t>
                                  </m:r>
                                </m:e>
                                <m:sup>
                                  <m:r>
                                    <a:rPr lang="en-US" sz="2400" i="1">
                                      <a:solidFill>
                                        <a:srgbClr val="4C51BC"/>
                                      </a:solidFill>
                                      <a:latin typeface="Cambria Math" panose="02040503050406030204" pitchFamily="18" charset="0"/>
                                      <a:ea typeface="Cambria Math" panose="02040503050406030204" pitchFamily="18" charset="0"/>
                                    </a:rPr>
                                    <m:t>𝑇</m:t>
                                  </m:r>
                                </m:sup>
                              </m:sSup>
                              <m:r>
                                <a:rPr lang="en-US" sz="2400" i="1">
                                  <a:solidFill>
                                    <a:srgbClr val="4C51BC"/>
                                  </a:solidFill>
                                  <a:latin typeface="Cambria Math" panose="02040503050406030204" pitchFamily="18" charset="0"/>
                                  <a:ea typeface="Cambria Math" panose="02040503050406030204" pitchFamily="18" charset="0"/>
                                </a:rPr>
                                <m:t>.</m:t>
                              </m:r>
                              <m:sSub>
                                <m:sSubPr>
                                  <m:ctrlPr>
                                    <a:rPr lang="fr-FR" sz="2400" i="1">
                                      <a:solidFill>
                                        <a:srgbClr val="4C51BC"/>
                                      </a:solidFill>
                                      <a:latin typeface="Cambria Math" panose="02040503050406030204" pitchFamily="18" charset="0"/>
                                      <a:ea typeface="Cambria Math" panose="02040503050406030204" pitchFamily="18" charset="0"/>
                                    </a:rPr>
                                  </m:ctrlPr>
                                </m:sSubPr>
                                <m:e>
                                  <m:r>
                                    <a:rPr lang="en-US" sz="2400" i="1">
                                      <a:solidFill>
                                        <a:srgbClr val="4C51BC"/>
                                      </a:solidFill>
                                      <a:latin typeface="Cambria Math" panose="02040503050406030204" pitchFamily="18" charset="0"/>
                                      <a:ea typeface="Cambria Math" panose="02040503050406030204" pitchFamily="18" charset="0"/>
                                    </a:rPr>
                                    <m:t>𝑥</m:t>
                                  </m:r>
                                </m:e>
                                <m:sub>
                                  <m:r>
                                    <a:rPr lang="en-US" sz="2400" i="1">
                                      <a:solidFill>
                                        <a:srgbClr val="4C51BC"/>
                                      </a:solidFill>
                                      <a:latin typeface="Cambria Math" panose="02040503050406030204" pitchFamily="18" charset="0"/>
                                      <a:ea typeface="Cambria Math" panose="02040503050406030204" pitchFamily="18" charset="0"/>
                                    </a:rPr>
                                    <m:t>𝑘</m:t>
                                  </m:r>
                                </m:sub>
                              </m:sSub>
                              <m:r>
                                <a:rPr lang="en-US" sz="2400" i="1">
                                  <a:solidFill>
                                    <a:srgbClr val="4C51BC"/>
                                  </a:solidFill>
                                  <a:latin typeface="Cambria Math" panose="02040503050406030204" pitchFamily="18" charset="0"/>
                                  <a:ea typeface="Cambria Math" panose="02040503050406030204" pitchFamily="18" charset="0"/>
                                </a:rPr>
                                <m:t>+</m:t>
                              </m:r>
                              <m:r>
                                <a:rPr lang="en-US" sz="2400" i="1">
                                  <a:solidFill>
                                    <a:srgbClr val="4C51BC"/>
                                  </a:solidFill>
                                  <a:latin typeface="Cambria Math" panose="02040503050406030204" pitchFamily="18" charset="0"/>
                                  <a:ea typeface="Cambria Math" panose="02040503050406030204" pitchFamily="18" charset="0"/>
                                </a:rPr>
                                <m:t>𝑏</m:t>
                              </m:r>
                              <m:r>
                                <a:rPr lang="en-US" sz="2400" i="1">
                                  <a:solidFill>
                                    <a:srgbClr val="4C51BC"/>
                                  </a:solidFill>
                                  <a:latin typeface="Cambria Math" panose="02040503050406030204" pitchFamily="18" charset="0"/>
                                  <a:ea typeface="Cambria Math" panose="02040503050406030204" pitchFamily="18" charset="0"/>
                                </a:rPr>
                                <m:t>)≥1</m:t>
                              </m:r>
                            </m:e>
                          </m:eqArr>
                        </m:e>
                      </m:d>
                    </m:oMath>
                  </m:oMathPara>
                </a14:m>
                <a:endParaRPr lang="fr-FR" sz="1600" dirty="0">
                  <a:solidFill>
                    <a:srgbClr val="4C51BC"/>
                  </a:solidFill>
                  <a:latin typeface="Cambria Math" panose="02040503050406030204" pitchFamily="18" charset="0"/>
                  <a:ea typeface="Cambria Math" panose="02040503050406030204" pitchFamily="18" charset="0"/>
                </a:endParaRPr>
              </a:p>
            </p:txBody>
          </p:sp>
        </mc:Choice>
        <mc:Fallback xmlns="">
          <p:sp>
            <p:nvSpPr>
              <p:cNvPr id="13" name="ZoneTexte 12">
                <a:extLst>
                  <a:ext uri="{FF2B5EF4-FFF2-40B4-BE49-F238E27FC236}">
                    <a16:creationId xmlns:a16="http://schemas.microsoft.com/office/drawing/2014/main" id="{927FB4B0-8549-5A03-D8CE-08AA3EAB0F47}"/>
                  </a:ext>
                </a:extLst>
              </p:cNvPr>
              <p:cNvSpPr txBox="1">
                <a:spLocks noRot="1" noChangeAspect="1" noMove="1" noResize="1" noEditPoints="1" noAdjustHandles="1" noChangeArrowheads="1" noChangeShapeType="1" noTextEdit="1"/>
              </p:cNvSpPr>
              <p:nvPr/>
            </p:nvSpPr>
            <p:spPr>
              <a:xfrm>
                <a:off x="4833257" y="5464872"/>
                <a:ext cx="5546197" cy="1367554"/>
              </a:xfrm>
              <a:prstGeom prst="rect">
                <a:avLst/>
              </a:prstGeom>
              <a:blipFill>
                <a:blip r:embed="rId4"/>
                <a:stretch>
                  <a:fillRect/>
                </a:stretch>
              </a:blipFill>
            </p:spPr>
            <p:txBody>
              <a:bodyPr/>
              <a:lstStyle/>
              <a:p>
                <a:r>
                  <a:rPr lang="fr-FR">
                    <a:noFill/>
                  </a:rPr>
                  <a:t> </a:t>
                </a:r>
              </a:p>
            </p:txBody>
          </p:sp>
        </mc:Fallback>
      </mc:AlternateContent>
      <p:sp>
        <p:nvSpPr>
          <p:cNvPr id="14" name="TextBox 6">
            <a:extLst>
              <a:ext uri="{FF2B5EF4-FFF2-40B4-BE49-F238E27FC236}">
                <a16:creationId xmlns:a16="http://schemas.microsoft.com/office/drawing/2014/main" id="{7038DADA-A9EF-2335-B3B8-950D0F3DB1BB}"/>
              </a:ext>
            </a:extLst>
          </p:cNvPr>
          <p:cNvSpPr txBox="1"/>
          <p:nvPr/>
        </p:nvSpPr>
        <p:spPr>
          <a:xfrm>
            <a:off x="-19925" y="2073486"/>
            <a:ext cx="14360206" cy="419987"/>
          </a:xfrm>
          <a:prstGeom prst="rect">
            <a:avLst/>
          </a:prstGeom>
          <a:solidFill>
            <a:schemeClr val="accent1"/>
          </a:solidFill>
        </p:spPr>
        <p:txBody>
          <a:bodyPr wrap="square" rtlCol="0">
            <a:spAutoFit/>
          </a:bodyPr>
          <a:lstStyle/>
          <a:p>
            <a:pPr algn="ctr">
              <a:lnSpc>
                <a:spcPct val="150000"/>
              </a:lnSpc>
            </a:pPr>
            <a:r>
              <a:rPr lang="en-US" sz="1600" dirty="0">
                <a:solidFill>
                  <a:schemeClr val="tx1">
                    <a:lumMod val="50000"/>
                    <a:lumOff val="50000"/>
                  </a:schemeClr>
                </a:solidFill>
                <a:latin typeface="Montserrat" panose="00000500000000000000" pitchFamily="2" charset="0"/>
              </a:rPr>
              <a:t>On se </a:t>
            </a:r>
            <a:r>
              <a:rPr lang="en-US" sz="1600" dirty="0" err="1">
                <a:solidFill>
                  <a:schemeClr val="tx1">
                    <a:lumMod val="50000"/>
                    <a:lumOff val="50000"/>
                  </a:schemeClr>
                </a:solidFill>
                <a:latin typeface="Montserrat" panose="00000500000000000000" pitchFamily="2" charset="0"/>
              </a:rPr>
              <a:t>retrouve</a:t>
            </a:r>
            <a:r>
              <a:rPr lang="en-US" sz="1600" dirty="0">
                <a:solidFill>
                  <a:schemeClr val="tx1">
                    <a:lumMod val="50000"/>
                    <a:lumOff val="50000"/>
                  </a:schemeClr>
                </a:solidFill>
                <a:latin typeface="Montserrat" panose="00000500000000000000" pitchFamily="2" charset="0"/>
              </a:rPr>
              <a:t> avec le </a:t>
            </a:r>
            <a:r>
              <a:rPr lang="en-US" sz="1600" dirty="0" err="1">
                <a:solidFill>
                  <a:schemeClr val="tx1">
                    <a:lumMod val="50000"/>
                    <a:lumOff val="50000"/>
                  </a:schemeClr>
                </a:solidFill>
                <a:latin typeface="Montserrat" panose="00000500000000000000" pitchFamily="2" charset="0"/>
              </a:rPr>
              <a:t>probleme</a:t>
            </a:r>
            <a:r>
              <a:rPr lang="en-US" sz="1600" dirty="0">
                <a:solidFill>
                  <a:schemeClr val="tx1">
                    <a:lumMod val="50000"/>
                    <a:lumOff val="50000"/>
                  </a:schemeClr>
                </a:solidFill>
                <a:latin typeface="Montserrat" panose="00000500000000000000" pitchFamily="2" charset="0"/>
              </a:rPr>
              <a:t> </a:t>
            </a:r>
            <a:r>
              <a:rPr lang="en-US" sz="1600" dirty="0" err="1">
                <a:solidFill>
                  <a:schemeClr val="tx1">
                    <a:lumMod val="50000"/>
                    <a:lumOff val="50000"/>
                  </a:schemeClr>
                </a:solidFill>
                <a:latin typeface="Montserrat" panose="00000500000000000000" pitchFamily="2" charset="0"/>
              </a:rPr>
              <a:t>suivant</a:t>
            </a:r>
            <a:r>
              <a:rPr lang="en-US" sz="1600" dirty="0">
                <a:solidFill>
                  <a:schemeClr val="tx1">
                    <a:lumMod val="50000"/>
                    <a:lumOff val="50000"/>
                  </a:schemeClr>
                </a:solidFill>
                <a:latin typeface="Montserrat" panose="00000500000000000000" pitchFamily="2" charset="0"/>
              </a:rPr>
              <a:t> :</a:t>
            </a:r>
            <a:endParaRPr lang="fr-FR" sz="1600" dirty="0">
              <a:solidFill>
                <a:schemeClr val="tx1">
                  <a:lumMod val="50000"/>
                  <a:lumOff val="50000"/>
                </a:schemeClr>
              </a:solidFill>
              <a:latin typeface="Montserrat" panose="00000500000000000000" pitchFamily="2" charset="0"/>
            </a:endParaRPr>
          </a:p>
        </p:txBody>
      </p:sp>
    </p:spTree>
    <p:extLst>
      <p:ext uri="{BB962C8B-B14F-4D97-AF65-F5344CB8AC3E}">
        <p14:creationId xmlns:p14="http://schemas.microsoft.com/office/powerpoint/2010/main" val="171954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7032372" y="39003"/>
            <a:ext cx="5279371" cy="7126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8" name="TextBox 27">
            <a:extLst>
              <a:ext uri="{FF2B5EF4-FFF2-40B4-BE49-F238E27FC236}">
                <a16:creationId xmlns:a16="http://schemas.microsoft.com/office/drawing/2014/main" id="{0FA9B3FE-1E63-97F5-6FE7-FFC96318AB60}"/>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Normalisation et résolution du problème</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1CB08C9-B111-1211-B963-4790E5C76D84}"/>
                  </a:ext>
                </a:extLst>
              </p:cNvPr>
              <p:cNvSpPr txBox="1"/>
              <p:nvPr/>
            </p:nvSpPr>
            <p:spPr>
              <a:xfrm>
                <a:off x="5276213" y="1368886"/>
                <a:ext cx="6603218"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2400" i="1" smtClean="0">
                              <a:solidFill>
                                <a:srgbClr val="4C51BC"/>
                              </a:solidFill>
                              <a:latin typeface="Cambria Math" panose="02040503050406030204" pitchFamily="18" charset="0"/>
                              <a:ea typeface="Cambria Math" panose="02040503050406030204" pitchFamily="18" charset="0"/>
                            </a:rPr>
                          </m:ctrlPr>
                        </m:dPr>
                        <m:e>
                          <m:eqArr>
                            <m:eqArrPr>
                              <m:ctrlPr>
                                <a:rPr lang="fr-FR" sz="2400" i="1" smtClean="0">
                                  <a:solidFill>
                                    <a:srgbClr val="4C51BC"/>
                                  </a:solidFill>
                                  <a:latin typeface="Cambria Math" panose="02040503050406030204" pitchFamily="18" charset="0"/>
                                  <a:ea typeface="Cambria Math" panose="02040503050406030204" pitchFamily="18" charset="0"/>
                                </a:rPr>
                              </m:ctrlPr>
                            </m:eqArrPr>
                            <m:e>
                              <m:r>
                                <a:rPr lang="en-US" sz="2400" b="0" i="1" smtClean="0">
                                  <a:solidFill>
                                    <a:srgbClr val="4C51BC"/>
                                  </a:solidFill>
                                  <a:latin typeface="Cambria Math" panose="02040503050406030204" pitchFamily="18" charset="0"/>
                                  <a:ea typeface="Cambria Math" panose="02040503050406030204" pitchFamily="18" charset="0"/>
                                </a:rPr>
                                <m:t>𝑀𝑖𝑛𝑖𝑚𝑖𝑠𝑒𝑟</m:t>
                              </m:r>
                              <m:r>
                                <a:rPr lang="en-US" sz="2400" b="0" i="1" smtClean="0">
                                  <a:solidFill>
                                    <a:srgbClr val="4C51BC"/>
                                  </a:solidFill>
                                  <a:latin typeface="Cambria Math" panose="02040503050406030204" pitchFamily="18" charset="0"/>
                                  <a:ea typeface="Cambria Math" panose="02040503050406030204" pitchFamily="18" charset="0"/>
                                </a:rPr>
                                <m:t> </m:t>
                              </m:r>
                              <m:f>
                                <m:fPr>
                                  <m:ctrlPr>
                                    <a:rPr lang="en-US" sz="2400" b="0" i="1" smtClean="0">
                                      <a:solidFill>
                                        <a:srgbClr val="4C51BC"/>
                                      </a:solidFill>
                                      <a:latin typeface="Cambria Math" panose="02040503050406030204" pitchFamily="18" charset="0"/>
                                      <a:ea typeface="Cambria Math" panose="02040503050406030204" pitchFamily="18" charset="0"/>
                                    </a:rPr>
                                  </m:ctrlPr>
                                </m:fPr>
                                <m:num>
                                  <m:sSup>
                                    <m:sSupPr>
                                      <m:ctrlPr>
                                        <a:rPr lang="en-US" sz="2400" i="1">
                                          <a:solidFill>
                                            <a:srgbClr val="4C51BC"/>
                                          </a:solidFill>
                                          <a:latin typeface="Cambria Math" panose="02040503050406030204" pitchFamily="18" charset="0"/>
                                          <a:ea typeface="Cambria Math" panose="02040503050406030204" pitchFamily="18" charset="0"/>
                                        </a:rPr>
                                      </m:ctrlPr>
                                    </m:sSupPr>
                                    <m:e>
                                      <m:d>
                                        <m:dPr>
                                          <m:begChr m:val="‖"/>
                                          <m:endChr m:val="‖"/>
                                          <m:ctrlPr>
                                            <a:rPr lang="en-US" sz="2400" i="1">
                                              <a:solidFill>
                                                <a:srgbClr val="4C51BC"/>
                                              </a:solidFill>
                                              <a:latin typeface="Cambria Math" panose="02040503050406030204" pitchFamily="18" charset="0"/>
                                              <a:ea typeface="Cambria Math" panose="02040503050406030204" pitchFamily="18" charset="0"/>
                                            </a:rPr>
                                          </m:ctrlPr>
                                        </m:dPr>
                                        <m:e>
                                          <m:r>
                                            <a:rPr lang="en-US" sz="2400" i="1">
                                              <a:solidFill>
                                                <a:srgbClr val="4C51BC"/>
                                              </a:solidFill>
                                              <a:latin typeface="Cambria Math" panose="02040503050406030204" pitchFamily="18" charset="0"/>
                                              <a:ea typeface="Cambria Math" panose="02040503050406030204" pitchFamily="18" charset="0"/>
                                            </a:rPr>
                                            <m:t>𝑤</m:t>
                                          </m:r>
                                        </m:e>
                                      </m:d>
                                    </m:e>
                                    <m:sup>
                                      <m:r>
                                        <a:rPr lang="en-US" sz="2400" i="1">
                                          <a:solidFill>
                                            <a:srgbClr val="4C51BC"/>
                                          </a:solidFill>
                                          <a:latin typeface="Cambria Math" panose="02040503050406030204" pitchFamily="18" charset="0"/>
                                          <a:ea typeface="Cambria Math" panose="02040503050406030204" pitchFamily="18" charset="0"/>
                                        </a:rPr>
                                        <m:t>2</m:t>
                                      </m:r>
                                    </m:sup>
                                  </m:sSup>
                                </m:num>
                                <m:den>
                                  <m:r>
                                    <a:rPr lang="en-US" sz="2400" b="0" i="1" smtClean="0">
                                      <a:solidFill>
                                        <a:srgbClr val="4C51BC"/>
                                      </a:solidFill>
                                      <a:latin typeface="Cambria Math" panose="02040503050406030204" pitchFamily="18" charset="0"/>
                                      <a:ea typeface="Cambria Math" panose="02040503050406030204" pitchFamily="18" charset="0"/>
                                    </a:rPr>
                                    <m:t>2</m:t>
                                  </m:r>
                                </m:den>
                              </m:f>
                            </m:e>
                            <m:e>
                              <m:r>
                                <a:rPr lang="en-US" sz="2400" b="0" i="1" smtClean="0">
                                  <a:solidFill>
                                    <a:srgbClr val="4C51BC"/>
                                  </a:solidFill>
                                  <a:latin typeface="Cambria Math" panose="02040503050406030204" pitchFamily="18" charset="0"/>
                                  <a:ea typeface="Cambria Math" panose="02040503050406030204" pitchFamily="18" charset="0"/>
                                </a:rPr>
                                <m:t>𝑆𝑜𝑢𝑠</m:t>
                              </m:r>
                              <m:r>
                                <a:rPr lang="en-US" sz="2400" b="0" i="1" smtClean="0">
                                  <a:solidFill>
                                    <a:srgbClr val="4C51BC"/>
                                  </a:solidFill>
                                  <a:latin typeface="Cambria Math" panose="02040503050406030204" pitchFamily="18" charset="0"/>
                                  <a:ea typeface="Cambria Math" panose="02040503050406030204" pitchFamily="18" charset="0"/>
                                </a:rPr>
                                <m:t> </m:t>
                              </m:r>
                              <m:r>
                                <a:rPr lang="en-US" sz="2400" b="0" i="1" smtClean="0">
                                  <a:solidFill>
                                    <a:srgbClr val="4C51BC"/>
                                  </a:solidFill>
                                  <a:latin typeface="Cambria Math" panose="02040503050406030204" pitchFamily="18" charset="0"/>
                                  <a:ea typeface="Cambria Math" panose="02040503050406030204" pitchFamily="18" charset="0"/>
                                </a:rPr>
                                <m:t>𝑐𝑜𝑛𝑡𝑟𝑎𝑖𝑛𝑡𝑒</m:t>
                              </m:r>
                              <m:r>
                                <m:rPr>
                                  <m:nor/>
                                </m:rPr>
                                <a:rPr lang="fr-FR" sz="2400" dirty="0">
                                  <a:solidFill>
                                    <a:srgbClr val="4C51BC"/>
                                  </a:solidFill>
                                  <a:latin typeface="Cambria Math" panose="02040503050406030204" pitchFamily="18" charset="0"/>
                                  <a:ea typeface="Cambria Math" panose="02040503050406030204" pitchFamily="18" charset="0"/>
                                </a:rPr>
                                <m:t>, </m:t>
                              </m:r>
                              <m:sSub>
                                <m:sSubPr>
                                  <m:ctrlPr>
                                    <a:rPr lang="fr-FR" sz="2400" i="1">
                                      <a:solidFill>
                                        <a:srgbClr val="4C51BC"/>
                                      </a:solidFill>
                                      <a:latin typeface="Cambria Math" panose="02040503050406030204" pitchFamily="18" charset="0"/>
                                      <a:ea typeface="Cambria Math" panose="02040503050406030204" pitchFamily="18" charset="0"/>
                                    </a:rPr>
                                  </m:ctrlPr>
                                </m:sSubPr>
                                <m:e>
                                  <m:r>
                                    <a:rPr lang="fr-FR" sz="2400" i="1">
                                      <a:solidFill>
                                        <a:srgbClr val="4C51BC"/>
                                      </a:solidFill>
                                      <a:latin typeface="Cambria Math" panose="02040503050406030204" pitchFamily="18" charset="0"/>
                                      <a:ea typeface="Cambria Math" panose="02040503050406030204" pitchFamily="18" charset="0"/>
                                    </a:rPr>
                                    <m:t>∀</m:t>
                                  </m:r>
                                  <m:r>
                                    <a:rPr lang="en-US" sz="2400" i="1">
                                      <a:solidFill>
                                        <a:srgbClr val="4C51BC"/>
                                      </a:solidFill>
                                      <a:latin typeface="Cambria Math" panose="02040503050406030204" pitchFamily="18" charset="0"/>
                                      <a:ea typeface="Cambria Math" panose="02040503050406030204" pitchFamily="18" charset="0"/>
                                    </a:rPr>
                                    <m:t>𝑘</m:t>
                                  </m:r>
                                  <m:r>
                                    <a:rPr lang="en-US" sz="2400" i="1" smtClean="0">
                                      <a:solidFill>
                                        <a:srgbClr val="4C51BC"/>
                                      </a:solidFill>
                                      <a:latin typeface="Cambria Math" panose="02040503050406030204" pitchFamily="18" charset="0"/>
                                      <a:ea typeface="Cambria Math" panose="02040503050406030204" pitchFamily="18" charset="0"/>
                                    </a:rPr>
                                    <m:t>∈</m:t>
                                  </m:r>
                                  <m:d>
                                    <m:dPr>
                                      <m:begChr m:val="["/>
                                      <m:endChr m:val="]"/>
                                      <m:ctrlPr>
                                        <a:rPr lang="en-US" sz="2400" i="1" smtClean="0">
                                          <a:solidFill>
                                            <a:srgbClr val="4C51BC"/>
                                          </a:solidFill>
                                          <a:latin typeface="Cambria Math" panose="02040503050406030204" pitchFamily="18" charset="0"/>
                                          <a:ea typeface="Cambria Math" panose="02040503050406030204" pitchFamily="18" charset="0"/>
                                        </a:rPr>
                                      </m:ctrlPr>
                                    </m:dPr>
                                    <m:e>
                                      <m:r>
                                        <a:rPr lang="en-US" sz="2400" b="0" i="1" smtClean="0">
                                          <a:solidFill>
                                            <a:srgbClr val="4C51BC"/>
                                          </a:solidFill>
                                          <a:latin typeface="Cambria Math" panose="02040503050406030204" pitchFamily="18" charset="0"/>
                                          <a:ea typeface="Cambria Math" panose="02040503050406030204" pitchFamily="18" charset="0"/>
                                        </a:rPr>
                                        <m:t>1;</m:t>
                                      </m:r>
                                      <m:r>
                                        <a:rPr lang="en-US" sz="2400" b="0" i="1" smtClean="0">
                                          <a:solidFill>
                                            <a:srgbClr val="4C51BC"/>
                                          </a:solidFill>
                                          <a:latin typeface="Cambria Math" panose="02040503050406030204" pitchFamily="18" charset="0"/>
                                          <a:ea typeface="Cambria Math" panose="02040503050406030204" pitchFamily="18" charset="0"/>
                                        </a:rPr>
                                        <m:t>𝑝</m:t>
                                      </m:r>
                                    </m:e>
                                  </m:d>
                                  <m:r>
                                    <a:rPr lang="en-US" sz="2400" i="1">
                                      <a:solidFill>
                                        <a:srgbClr val="4C51BC"/>
                                      </a:solidFill>
                                      <a:latin typeface="Cambria Math" panose="02040503050406030204" pitchFamily="18" charset="0"/>
                                      <a:ea typeface="Cambria Math" panose="02040503050406030204" pitchFamily="18" charset="0"/>
                                    </a:rPr>
                                    <m:t>  </m:t>
                                  </m:r>
                                  <m:r>
                                    <a:rPr lang="en-US" sz="2400" i="1">
                                      <a:solidFill>
                                        <a:srgbClr val="4C51BC"/>
                                      </a:solidFill>
                                      <a:latin typeface="Cambria Math" panose="02040503050406030204" pitchFamily="18" charset="0"/>
                                      <a:ea typeface="Cambria Math" panose="02040503050406030204" pitchFamily="18" charset="0"/>
                                    </a:rPr>
                                    <m:t>𝑙</m:t>
                                  </m:r>
                                </m:e>
                                <m:sub>
                                  <m:r>
                                    <a:rPr lang="en-US" sz="2400" i="1">
                                      <a:solidFill>
                                        <a:srgbClr val="4C51BC"/>
                                      </a:solidFill>
                                      <a:latin typeface="Cambria Math" panose="02040503050406030204" pitchFamily="18" charset="0"/>
                                      <a:ea typeface="Cambria Math" panose="02040503050406030204" pitchFamily="18" charset="0"/>
                                    </a:rPr>
                                    <m:t>𝑘</m:t>
                                  </m:r>
                                </m:sub>
                              </m:sSub>
                              <m:r>
                                <a:rPr lang="en-US" sz="2400" i="1">
                                  <a:solidFill>
                                    <a:srgbClr val="4C51BC"/>
                                  </a:solidFill>
                                  <a:latin typeface="Cambria Math" panose="02040503050406030204" pitchFamily="18" charset="0"/>
                                  <a:ea typeface="Cambria Math" panose="02040503050406030204" pitchFamily="18" charset="0"/>
                                </a:rPr>
                                <m:t>(</m:t>
                              </m:r>
                              <m:sSup>
                                <m:sSupPr>
                                  <m:ctrlPr>
                                    <a:rPr lang="en-US" sz="2400" i="1">
                                      <a:solidFill>
                                        <a:srgbClr val="4C51BC"/>
                                      </a:solidFill>
                                      <a:latin typeface="Cambria Math" panose="02040503050406030204" pitchFamily="18" charset="0"/>
                                      <a:ea typeface="Cambria Math" panose="02040503050406030204" pitchFamily="18" charset="0"/>
                                    </a:rPr>
                                  </m:ctrlPr>
                                </m:sSupPr>
                                <m:e>
                                  <m:r>
                                    <a:rPr lang="en-US" sz="2400" i="1">
                                      <a:solidFill>
                                        <a:srgbClr val="4C51BC"/>
                                      </a:solidFill>
                                      <a:latin typeface="Cambria Math" panose="02040503050406030204" pitchFamily="18" charset="0"/>
                                      <a:ea typeface="Cambria Math" panose="02040503050406030204" pitchFamily="18" charset="0"/>
                                    </a:rPr>
                                    <m:t>𝑤</m:t>
                                  </m:r>
                                </m:e>
                                <m:sup>
                                  <m:r>
                                    <a:rPr lang="en-US" sz="2400" i="1">
                                      <a:solidFill>
                                        <a:srgbClr val="4C51BC"/>
                                      </a:solidFill>
                                      <a:latin typeface="Cambria Math" panose="02040503050406030204" pitchFamily="18" charset="0"/>
                                      <a:ea typeface="Cambria Math" panose="02040503050406030204" pitchFamily="18" charset="0"/>
                                    </a:rPr>
                                    <m:t>𝑇</m:t>
                                  </m:r>
                                </m:sup>
                              </m:sSup>
                              <m:r>
                                <a:rPr lang="en-US" sz="2400" i="1">
                                  <a:solidFill>
                                    <a:srgbClr val="4C51BC"/>
                                  </a:solidFill>
                                  <a:latin typeface="Cambria Math" panose="02040503050406030204" pitchFamily="18" charset="0"/>
                                  <a:ea typeface="Cambria Math" panose="02040503050406030204" pitchFamily="18" charset="0"/>
                                </a:rPr>
                                <m:t>.</m:t>
                              </m:r>
                              <m:sSub>
                                <m:sSubPr>
                                  <m:ctrlPr>
                                    <a:rPr lang="fr-FR" sz="2400" i="1">
                                      <a:solidFill>
                                        <a:srgbClr val="4C51BC"/>
                                      </a:solidFill>
                                      <a:latin typeface="Cambria Math" panose="02040503050406030204" pitchFamily="18" charset="0"/>
                                      <a:ea typeface="Cambria Math" panose="02040503050406030204" pitchFamily="18" charset="0"/>
                                    </a:rPr>
                                  </m:ctrlPr>
                                </m:sSubPr>
                                <m:e>
                                  <m:r>
                                    <a:rPr lang="en-US" sz="2400" i="1">
                                      <a:solidFill>
                                        <a:srgbClr val="4C51BC"/>
                                      </a:solidFill>
                                      <a:latin typeface="Cambria Math" panose="02040503050406030204" pitchFamily="18" charset="0"/>
                                      <a:ea typeface="Cambria Math" panose="02040503050406030204" pitchFamily="18" charset="0"/>
                                    </a:rPr>
                                    <m:t>𝑥</m:t>
                                  </m:r>
                                </m:e>
                                <m:sub>
                                  <m:r>
                                    <a:rPr lang="en-US" sz="2400" i="1">
                                      <a:solidFill>
                                        <a:srgbClr val="4C51BC"/>
                                      </a:solidFill>
                                      <a:latin typeface="Cambria Math" panose="02040503050406030204" pitchFamily="18" charset="0"/>
                                      <a:ea typeface="Cambria Math" panose="02040503050406030204" pitchFamily="18" charset="0"/>
                                    </a:rPr>
                                    <m:t>𝑘</m:t>
                                  </m:r>
                                </m:sub>
                              </m:sSub>
                              <m:r>
                                <a:rPr lang="en-US" sz="2400" i="1">
                                  <a:solidFill>
                                    <a:srgbClr val="4C51BC"/>
                                  </a:solidFill>
                                  <a:latin typeface="Cambria Math" panose="02040503050406030204" pitchFamily="18" charset="0"/>
                                  <a:ea typeface="Cambria Math" panose="02040503050406030204" pitchFamily="18" charset="0"/>
                                </a:rPr>
                                <m:t>+</m:t>
                              </m:r>
                              <m:r>
                                <a:rPr lang="en-US" sz="2400" i="1">
                                  <a:solidFill>
                                    <a:srgbClr val="4C51BC"/>
                                  </a:solidFill>
                                  <a:latin typeface="Cambria Math" panose="02040503050406030204" pitchFamily="18" charset="0"/>
                                  <a:ea typeface="Cambria Math" panose="02040503050406030204" pitchFamily="18" charset="0"/>
                                </a:rPr>
                                <m:t>𝑏</m:t>
                              </m:r>
                              <m:r>
                                <a:rPr lang="en-US" sz="2400" i="1">
                                  <a:solidFill>
                                    <a:srgbClr val="4C51BC"/>
                                  </a:solidFill>
                                  <a:latin typeface="Cambria Math" panose="02040503050406030204" pitchFamily="18" charset="0"/>
                                  <a:ea typeface="Cambria Math" panose="02040503050406030204" pitchFamily="18" charset="0"/>
                                </a:rPr>
                                <m:t>)≥1</m:t>
                              </m:r>
                            </m:e>
                          </m:eqArr>
                        </m:e>
                      </m:d>
                    </m:oMath>
                  </m:oMathPara>
                </a14:m>
                <a:endParaRPr lang="fr-FR" sz="1600" dirty="0">
                  <a:solidFill>
                    <a:srgbClr val="4C51BC"/>
                  </a:solidFill>
                  <a:latin typeface="Cambria Math" panose="02040503050406030204" pitchFamily="18" charset="0"/>
                  <a:ea typeface="Cambria Math" panose="02040503050406030204" pitchFamily="18" charset="0"/>
                </a:endParaRPr>
              </a:p>
            </p:txBody>
          </p:sp>
        </mc:Choice>
        <mc:Fallback xmlns="">
          <p:sp>
            <p:nvSpPr>
              <p:cNvPr id="4" name="ZoneTexte 3">
                <a:extLst>
                  <a:ext uri="{FF2B5EF4-FFF2-40B4-BE49-F238E27FC236}">
                    <a16:creationId xmlns:a16="http://schemas.microsoft.com/office/drawing/2014/main" id="{A1CB08C9-B111-1211-B963-4790E5C76D84}"/>
                  </a:ext>
                </a:extLst>
              </p:cNvPr>
              <p:cNvSpPr txBox="1">
                <a:spLocks noRot="1" noChangeAspect="1" noMove="1" noResize="1" noEditPoints="1" noAdjustHandles="1" noChangeArrowheads="1" noChangeShapeType="1" noTextEdit="1"/>
              </p:cNvSpPr>
              <p:nvPr/>
            </p:nvSpPr>
            <p:spPr>
              <a:xfrm>
                <a:off x="5276213" y="1368886"/>
                <a:ext cx="6603218" cy="1367554"/>
              </a:xfrm>
              <a:prstGeom prst="rect">
                <a:avLst/>
              </a:prstGeom>
              <a:blipFill>
                <a:blip r:embed="rId2"/>
                <a:stretch>
                  <a:fillRect/>
                </a:stretch>
              </a:blipFill>
            </p:spPr>
            <p:txBody>
              <a:bodyPr/>
              <a:lstStyle/>
              <a:p>
                <a:r>
                  <a:rPr lang="fr-FR">
                    <a:noFill/>
                  </a:rPr>
                  <a:t> </a:t>
                </a:r>
              </a:p>
            </p:txBody>
          </p:sp>
        </mc:Fallback>
      </mc:AlternateContent>
      <p:sp>
        <p:nvSpPr>
          <p:cNvPr id="5" name="TextBox 6">
            <a:extLst>
              <a:ext uri="{FF2B5EF4-FFF2-40B4-BE49-F238E27FC236}">
                <a16:creationId xmlns:a16="http://schemas.microsoft.com/office/drawing/2014/main" id="{13D12191-D043-9A68-01BB-7AE33F1070E4}"/>
              </a:ext>
            </a:extLst>
          </p:cNvPr>
          <p:cNvSpPr txBox="1"/>
          <p:nvPr/>
        </p:nvSpPr>
        <p:spPr>
          <a:xfrm>
            <a:off x="-19925" y="3104478"/>
            <a:ext cx="11899356" cy="789319"/>
          </a:xfrm>
          <a:prstGeom prst="rect">
            <a:avLst/>
          </a:prstGeom>
          <a:solidFill>
            <a:schemeClr val="accent1"/>
          </a:solidFill>
        </p:spPr>
        <p:txBody>
          <a:bodyPr wrap="square" rtlCol="0">
            <a:spAutoFit/>
          </a:bodyPr>
          <a:lstStyle/>
          <a:p>
            <a:pPr algn="ctr">
              <a:lnSpc>
                <a:spcPct val="150000"/>
              </a:lnSpc>
            </a:pPr>
            <a:r>
              <a:rPr lang="fr-FR" sz="1600" dirty="0">
                <a:solidFill>
                  <a:schemeClr val="tx1">
                    <a:lumMod val="50000"/>
                    <a:lumOff val="50000"/>
                  </a:schemeClr>
                </a:solidFill>
                <a:latin typeface="Montserrat" panose="00000500000000000000" pitchFamily="2" charset="0"/>
              </a:rPr>
              <a:t>Ce genre de problème est appelé problème d’optimisation </a:t>
            </a:r>
            <a:r>
              <a:rPr lang="fr-FR" sz="1600" dirty="0" err="1">
                <a:solidFill>
                  <a:schemeClr val="tx1">
                    <a:lumMod val="50000"/>
                    <a:lumOff val="50000"/>
                  </a:schemeClr>
                </a:solidFill>
                <a:latin typeface="Montserrat" panose="00000500000000000000" pitchFamily="2" charset="0"/>
              </a:rPr>
              <a:t>quadratique,dans</a:t>
            </a:r>
            <a:r>
              <a:rPr lang="fr-FR" sz="1600" dirty="0">
                <a:solidFill>
                  <a:schemeClr val="tx1">
                    <a:lumMod val="50000"/>
                    <a:lumOff val="50000"/>
                  </a:schemeClr>
                </a:solidFill>
                <a:latin typeface="Montserrat" panose="00000500000000000000" pitchFamily="2" charset="0"/>
              </a:rPr>
              <a:t> le cas présent on utilisera la </a:t>
            </a:r>
            <a:r>
              <a:rPr lang="fr-FR" sz="1600" dirty="0" err="1">
                <a:solidFill>
                  <a:schemeClr val="tx1">
                    <a:lumMod val="50000"/>
                    <a:lumOff val="50000"/>
                  </a:schemeClr>
                </a:solidFill>
                <a:latin typeface="Montserrat" panose="00000500000000000000" pitchFamily="2" charset="0"/>
              </a:rPr>
              <a:t>methode</a:t>
            </a:r>
            <a:r>
              <a:rPr lang="fr-FR" sz="1600" dirty="0">
                <a:solidFill>
                  <a:schemeClr val="tx1">
                    <a:lumMod val="50000"/>
                    <a:lumOff val="50000"/>
                  </a:schemeClr>
                </a:solidFill>
                <a:latin typeface="Montserrat" panose="00000500000000000000" pitchFamily="2" charset="0"/>
              </a:rPr>
              <a:t> du multiplicateur de Lagrange pour le résoudre.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897794-850B-2654-C803-6C448AAF3D0B}"/>
                  </a:ext>
                </a:extLst>
              </p:cNvPr>
              <p:cNvSpPr txBox="1"/>
              <p:nvPr/>
            </p:nvSpPr>
            <p:spPr>
              <a:xfrm>
                <a:off x="107248" y="3620388"/>
                <a:ext cx="13358382" cy="2646878"/>
              </a:xfrm>
              <a:prstGeom prst="rect">
                <a:avLst/>
              </a:prstGeom>
              <a:noFill/>
            </p:spPr>
            <p:txBody>
              <a:bodyPr wrap="square" rtlCol="0">
                <a:spAutoFit/>
              </a:bodyPr>
              <a:lstStyle/>
              <a:p>
                <a:pPr algn="just">
                  <a:lnSpc>
                    <a:spcPct val="150000"/>
                  </a:lnSpc>
                </a:pPr>
                <a:r>
                  <a:rPr lang="fr-FR" sz="1600" dirty="0">
                    <a:solidFill>
                      <a:schemeClr val="accent4">
                        <a:lumMod val="50000"/>
                      </a:schemeClr>
                    </a:solidFill>
                    <a:latin typeface="Montserrat" panose="00000500000000000000" pitchFamily="2" charset="0"/>
                  </a:rPr>
                  <a:t>Le lagrangien est donnée par </a:t>
                </a:r>
                <a14:m>
                  <m:oMath xmlns:m="http://schemas.openxmlformats.org/officeDocument/2006/math">
                    <m:r>
                      <a:rPr lang="en-US" sz="2800" b="0" i="1" smtClean="0">
                        <a:solidFill>
                          <a:schemeClr val="accent4">
                            <a:lumMod val="50000"/>
                          </a:schemeClr>
                        </a:solidFill>
                        <a:latin typeface="Cambria Math" panose="02040503050406030204" pitchFamily="18" charset="0"/>
                      </a:rPr>
                      <m:t>𝐿</m:t>
                    </m:r>
                    <m:d>
                      <m:dPr>
                        <m:ctrlPr>
                          <a:rPr lang="en-US" sz="2800" b="0" i="1" smtClean="0">
                            <a:solidFill>
                              <a:schemeClr val="accent4">
                                <a:lumMod val="50000"/>
                              </a:schemeClr>
                            </a:solidFill>
                            <a:latin typeface="Cambria Math" panose="02040503050406030204" pitchFamily="18" charset="0"/>
                          </a:rPr>
                        </m:ctrlPr>
                      </m:dPr>
                      <m:e>
                        <m:r>
                          <a:rPr lang="en-US" sz="2800" b="0" i="1" smtClean="0">
                            <a:solidFill>
                              <a:schemeClr val="accent4">
                                <a:lumMod val="50000"/>
                              </a:schemeClr>
                            </a:solidFill>
                            <a:latin typeface="Cambria Math" panose="02040503050406030204" pitchFamily="18" charset="0"/>
                          </a:rPr>
                          <m:t>𝑤</m:t>
                        </m:r>
                        <m:r>
                          <a:rPr lang="en-US" sz="2800" b="0" i="1" smtClean="0">
                            <a:solidFill>
                              <a:schemeClr val="accent4">
                                <a:lumMod val="50000"/>
                              </a:schemeClr>
                            </a:solidFill>
                            <a:latin typeface="Cambria Math" panose="02040503050406030204" pitchFamily="18" charset="0"/>
                          </a:rPr>
                          <m:t>,</m:t>
                        </m:r>
                        <m:r>
                          <a:rPr lang="en-US" sz="2800" b="0" i="1" smtClean="0">
                            <a:solidFill>
                              <a:schemeClr val="accent4">
                                <a:lumMod val="50000"/>
                              </a:schemeClr>
                            </a:solidFill>
                            <a:latin typeface="Cambria Math" panose="02040503050406030204" pitchFamily="18" charset="0"/>
                          </a:rPr>
                          <m:t>𝑏</m:t>
                        </m:r>
                        <m:r>
                          <a:rPr lang="en-US" sz="2800" b="0" i="1" smtClean="0">
                            <a:solidFill>
                              <a:schemeClr val="accent4">
                                <a:lumMod val="50000"/>
                              </a:schemeClr>
                            </a:solidFill>
                            <a:latin typeface="Cambria Math" panose="02040503050406030204" pitchFamily="18" charset="0"/>
                          </a:rPr>
                          <m:t>,</m:t>
                        </m:r>
                        <m:r>
                          <a:rPr lang="en-US" sz="2800" b="0" i="1" smtClean="0">
                            <a:solidFill>
                              <a:schemeClr val="accent4">
                                <a:lumMod val="50000"/>
                              </a:schemeClr>
                            </a:solidFill>
                            <a:latin typeface="Cambria Math" panose="02040503050406030204" pitchFamily="18" charset="0"/>
                            <a:ea typeface="Cambria Math" panose="02040503050406030204" pitchFamily="18" charset="0"/>
                          </a:rPr>
                          <m:t>𝜆</m:t>
                        </m:r>
                      </m:e>
                    </m:d>
                    <m:r>
                      <a:rPr lang="en-US" sz="2800" b="0" i="1" smtClean="0">
                        <a:solidFill>
                          <a:srgbClr val="404040"/>
                        </a:solidFill>
                        <a:latin typeface="Cambria Math" panose="02040503050406030204" pitchFamily="18" charset="0"/>
                        <a:ea typeface="Cambria Math" panose="02040503050406030204" pitchFamily="18" charset="0"/>
                      </a:rPr>
                      <m:t>=</m:t>
                    </m:r>
                    <m:f>
                      <m:fPr>
                        <m:ctrlPr>
                          <a:rPr lang="en-US" sz="2800" b="0" i="1" smtClean="0">
                            <a:solidFill>
                              <a:srgbClr val="404040"/>
                            </a:solidFill>
                            <a:latin typeface="Cambria Math" panose="02040503050406030204" pitchFamily="18" charset="0"/>
                            <a:ea typeface="Cambria Math" panose="02040503050406030204" pitchFamily="18" charset="0"/>
                          </a:rPr>
                        </m:ctrlPr>
                      </m:fPr>
                      <m:num>
                        <m:r>
                          <a:rPr lang="en-US" sz="2800" b="0" i="1" smtClean="0">
                            <a:solidFill>
                              <a:srgbClr val="404040"/>
                            </a:solidFill>
                            <a:latin typeface="Cambria Math" panose="02040503050406030204" pitchFamily="18" charset="0"/>
                            <a:ea typeface="Cambria Math" panose="02040503050406030204" pitchFamily="18" charset="0"/>
                          </a:rPr>
                          <m:t>1</m:t>
                        </m:r>
                      </m:num>
                      <m:den>
                        <m:r>
                          <a:rPr lang="en-US" sz="2800" b="0" i="1" smtClean="0">
                            <a:solidFill>
                              <a:srgbClr val="404040"/>
                            </a:solidFill>
                            <a:latin typeface="Cambria Math" panose="02040503050406030204" pitchFamily="18" charset="0"/>
                            <a:ea typeface="Cambria Math" panose="02040503050406030204" pitchFamily="18" charset="0"/>
                          </a:rPr>
                          <m:t>2</m:t>
                        </m:r>
                      </m:den>
                    </m:f>
                    <m:sSup>
                      <m:sSupPr>
                        <m:ctrlPr>
                          <a:rPr lang="en-US" sz="3200" i="1" smtClean="0">
                            <a:solidFill>
                              <a:srgbClr val="404040"/>
                            </a:solidFill>
                            <a:latin typeface="Cambria Math" panose="02040503050406030204" pitchFamily="18" charset="0"/>
                            <a:ea typeface="Cambria Math" panose="02040503050406030204" pitchFamily="18" charset="0"/>
                          </a:rPr>
                        </m:ctrlPr>
                      </m:sSupPr>
                      <m:e>
                        <m:d>
                          <m:dPr>
                            <m:begChr m:val="‖"/>
                            <m:endChr m:val="‖"/>
                            <m:ctrlPr>
                              <a:rPr lang="en-US" sz="3200" i="1">
                                <a:solidFill>
                                  <a:srgbClr val="404040"/>
                                </a:solidFill>
                                <a:latin typeface="Cambria Math" panose="02040503050406030204" pitchFamily="18" charset="0"/>
                                <a:ea typeface="Cambria Math" panose="02040503050406030204" pitchFamily="18" charset="0"/>
                              </a:rPr>
                            </m:ctrlPr>
                          </m:dPr>
                          <m:e>
                            <m:r>
                              <a:rPr lang="en-US" sz="3200" i="1">
                                <a:solidFill>
                                  <a:srgbClr val="404040"/>
                                </a:solidFill>
                                <a:latin typeface="Cambria Math" panose="02040503050406030204" pitchFamily="18" charset="0"/>
                                <a:ea typeface="Cambria Math" panose="02040503050406030204" pitchFamily="18" charset="0"/>
                              </a:rPr>
                              <m:t>𝑤</m:t>
                            </m:r>
                          </m:e>
                        </m:d>
                      </m:e>
                      <m:sup>
                        <m:r>
                          <a:rPr lang="en-US" sz="3200" i="1">
                            <a:solidFill>
                              <a:srgbClr val="404040"/>
                            </a:solidFill>
                            <a:latin typeface="Cambria Math" panose="02040503050406030204" pitchFamily="18" charset="0"/>
                            <a:ea typeface="Cambria Math" panose="02040503050406030204" pitchFamily="18" charset="0"/>
                          </a:rPr>
                          <m:t>2</m:t>
                        </m:r>
                      </m:sup>
                    </m:sSup>
                    <m:r>
                      <a:rPr lang="en-US" sz="3200" b="0" i="1" smtClean="0">
                        <a:solidFill>
                          <a:srgbClr val="404040"/>
                        </a:solidFill>
                        <a:latin typeface="Cambria Math" panose="02040503050406030204" pitchFamily="18" charset="0"/>
                        <a:ea typeface="Cambria Math" panose="02040503050406030204" pitchFamily="18" charset="0"/>
                      </a:rPr>
                      <m:t>−</m:t>
                    </m:r>
                    <m:nary>
                      <m:naryPr>
                        <m:chr m:val="∑"/>
                        <m:limLoc m:val="subSup"/>
                        <m:ctrlPr>
                          <a:rPr lang="en-US" sz="3200" b="0" i="1" smtClean="0">
                            <a:solidFill>
                              <a:srgbClr val="404040"/>
                            </a:solidFill>
                            <a:latin typeface="Cambria Math" panose="02040503050406030204" pitchFamily="18" charset="0"/>
                            <a:ea typeface="Cambria Math" panose="02040503050406030204" pitchFamily="18" charset="0"/>
                          </a:rPr>
                        </m:ctrlPr>
                      </m:naryPr>
                      <m:sub>
                        <m:r>
                          <m:rPr>
                            <m:brk m:alnAt="25"/>
                          </m:rPr>
                          <a:rPr lang="en-US" sz="3200" b="0" i="1" smtClean="0">
                            <a:solidFill>
                              <a:srgbClr val="404040"/>
                            </a:solidFill>
                            <a:latin typeface="Cambria Math" panose="02040503050406030204" pitchFamily="18" charset="0"/>
                            <a:ea typeface="Cambria Math" panose="02040503050406030204" pitchFamily="18" charset="0"/>
                          </a:rPr>
                          <m:t>𝑘</m:t>
                        </m:r>
                        <m:r>
                          <a:rPr lang="en-US" sz="3200" b="0" i="1" smtClean="0">
                            <a:solidFill>
                              <a:srgbClr val="404040"/>
                            </a:solidFill>
                            <a:latin typeface="Cambria Math" panose="02040503050406030204" pitchFamily="18" charset="0"/>
                            <a:ea typeface="Cambria Math" panose="02040503050406030204" pitchFamily="18" charset="0"/>
                          </a:rPr>
                          <m:t>=1</m:t>
                        </m:r>
                      </m:sub>
                      <m:sup>
                        <m:r>
                          <a:rPr lang="en-US" sz="3200" b="0" i="1" smtClean="0">
                            <a:solidFill>
                              <a:srgbClr val="404040"/>
                            </a:solidFill>
                            <a:latin typeface="Cambria Math" panose="02040503050406030204" pitchFamily="18" charset="0"/>
                            <a:ea typeface="Cambria Math" panose="02040503050406030204" pitchFamily="18" charset="0"/>
                          </a:rPr>
                          <m:t>𝑘</m:t>
                        </m:r>
                        <m:r>
                          <a:rPr lang="en-US" sz="3200" b="0" i="1" smtClean="0">
                            <a:solidFill>
                              <a:srgbClr val="404040"/>
                            </a:solidFill>
                            <a:latin typeface="Cambria Math" panose="02040503050406030204" pitchFamily="18" charset="0"/>
                            <a:ea typeface="Cambria Math" panose="02040503050406030204" pitchFamily="18" charset="0"/>
                          </a:rPr>
                          <m:t>=</m:t>
                        </m:r>
                        <m:r>
                          <a:rPr lang="en-US" sz="3200" b="0" i="1" smtClean="0">
                            <a:solidFill>
                              <a:srgbClr val="404040"/>
                            </a:solidFill>
                            <a:latin typeface="Cambria Math" panose="02040503050406030204" pitchFamily="18" charset="0"/>
                            <a:ea typeface="Cambria Math" panose="02040503050406030204" pitchFamily="18" charset="0"/>
                          </a:rPr>
                          <m:t>𝑝</m:t>
                        </m:r>
                      </m:sup>
                      <m:e>
                        <m:sSub>
                          <m:sSubPr>
                            <m:ctrlPr>
                              <a:rPr lang="en-US" sz="3200" b="0" i="1" smtClean="0">
                                <a:solidFill>
                                  <a:srgbClr val="404040"/>
                                </a:solidFill>
                                <a:latin typeface="Cambria Math" panose="02040503050406030204" pitchFamily="18" charset="0"/>
                                <a:ea typeface="Cambria Math" panose="02040503050406030204" pitchFamily="18" charset="0"/>
                              </a:rPr>
                            </m:ctrlPr>
                          </m:sSubPr>
                          <m:e>
                            <m:r>
                              <a:rPr lang="en-US" sz="3200" i="1">
                                <a:solidFill>
                                  <a:srgbClr val="404040"/>
                                </a:solidFill>
                                <a:latin typeface="Cambria Math" panose="02040503050406030204" pitchFamily="18" charset="0"/>
                                <a:ea typeface="Cambria Math" panose="02040503050406030204" pitchFamily="18" charset="0"/>
                              </a:rPr>
                              <m:t>𝜆</m:t>
                            </m:r>
                          </m:e>
                          <m:sub>
                            <m:r>
                              <a:rPr lang="en-US" sz="3200" b="0" i="1" smtClean="0">
                                <a:solidFill>
                                  <a:srgbClr val="404040"/>
                                </a:solidFill>
                                <a:latin typeface="Cambria Math" panose="02040503050406030204" pitchFamily="18" charset="0"/>
                                <a:ea typeface="Cambria Math" panose="02040503050406030204" pitchFamily="18" charset="0"/>
                              </a:rPr>
                              <m:t>𝑘</m:t>
                            </m:r>
                          </m:sub>
                        </m:sSub>
                        <m:d>
                          <m:dPr>
                            <m:begChr m:val="["/>
                            <m:endChr m:val="]"/>
                            <m:ctrlPr>
                              <a:rPr lang="en-US" sz="3200" b="0" i="1" smtClean="0">
                                <a:solidFill>
                                  <a:srgbClr val="404040"/>
                                </a:solidFill>
                                <a:latin typeface="Cambria Math" panose="02040503050406030204" pitchFamily="18" charset="0"/>
                                <a:ea typeface="Cambria Math" panose="02040503050406030204" pitchFamily="18" charset="0"/>
                              </a:rPr>
                            </m:ctrlPr>
                          </m:dPr>
                          <m:e>
                            <m:sSub>
                              <m:sSubPr>
                                <m:ctrlPr>
                                  <a:rPr lang="fr-FR" sz="3200" i="1">
                                    <a:solidFill>
                                      <a:srgbClr val="404040"/>
                                    </a:solidFill>
                                    <a:latin typeface="Cambria Math" panose="02040503050406030204" pitchFamily="18" charset="0"/>
                                    <a:ea typeface="Cambria Math" panose="02040503050406030204" pitchFamily="18" charset="0"/>
                                  </a:rPr>
                                </m:ctrlPr>
                              </m:sSubPr>
                              <m:e>
                                <m:r>
                                  <a:rPr lang="en-US" sz="3200" i="1">
                                    <a:solidFill>
                                      <a:srgbClr val="404040"/>
                                    </a:solidFill>
                                    <a:latin typeface="Cambria Math" panose="02040503050406030204" pitchFamily="18" charset="0"/>
                                    <a:ea typeface="Cambria Math" panose="02040503050406030204" pitchFamily="18" charset="0"/>
                                  </a:rPr>
                                  <m:t>𝑙</m:t>
                                </m:r>
                              </m:e>
                              <m:sub>
                                <m:r>
                                  <a:rPr lang="en-US" sz="3200" i="1">
                                    <a:solidFill>
                                      <a:srgbClr val="404040"/>
                                    </a:solidFill>
                                    <a:latin typeface="Cambria Math" panose="02040503050406030204" pitchFamily="18" charset="0"/>
                                    <a:ea typeface="Cambria Math" panose="02040503050406030204" pitchFamily="18" charset="0"/>
                                  </a:rPr>
                                  <m:t>𝑘</m:t>
                                </m:r>
                              </m:sub>
                            </m:sSub>
                            <m:d>
                              <m:dPr>
                                <m:ctrlPr>
                                  <a:rPr lang="en-US" sz="3200" i="1">
                                    <a:solidFill>
                                      <a:srgbClr val="404040"/>
                                    </a:solidFill>
                                    <a:latin typeface="Cambria Math" panose="02040503050406030204" pitchFamily="18" charset="0"/>
                                    <a:ea typeface="Cambria Math" panose="02040503050406030204" pitchFamily="18" charset="0"/>
                                  </a:rPr>
                                </m:ctrlPr>
                              </m:dPr>
                              <m:e>
                                <m:sSup>
                                  <m:sSupPr>
                                    <m:ctrlPr>
                                      <a:rPr lang="en-US" sz="3200" i="1">
                                        <a:solidFill>
                                          <a:srgbClr val="404040"/>
                                        </a:solidFill>
                                        <a:latin typeface="Cambria Math" panose="02040503050406030204" pitchFamily="18" charset="0"/>
                                        <a:ea typeface="Cambria Math" panose="02040503050406030204" pitchFamily="18" charset="0"/>
                                      </a:rPr>
                                    </m:ctrlPr>
                                  </m:sSupPr>
                                  <m:e>
                                    <m:r>
                                      <a:rPr lang="en-US" sz="3200" i="1">
                                        <a:solidFill>
                                          <a:srgbClr val="404040"/>
                                        </a:solidFill>
                                        <a:latin typeface="Cambria Math" panose="02040503050406030204" pitchFamily="18" charset="0"/>
                                        <a:ea typeface="Cambria Math" panose="02040503050406030204" pitchFamily="18" charset="0"/>
                                      </a:rPr>
                                      <m:t>𝑤</m:t>
                                    </m:r>
                                  </m:e>
                                  <m:sup>
                                    <m:r>
                                      <a:rPr lang="en-US" sz="3200" i="1">
                                        <a:solidFill>
                                          <a:srgbClr val="404040"/>
                                        </a:solidFill>
                                        <a:latin typeface="Cambria Math" panose="02040503050406030204" pitchFamily="18" charset="0"/>
                                        <a:ea typeface="Cambria Math" panose="02040503050406030204" pitchFamily="18" charset="0"/>
                                      </a:rPr>
                                      <m:t>𝑇</m:t>
                                    </m:r>
                                  </m:sup>
                                </m:sSup>
                                <m:r>
                                  <a:rPr lang="en-US" sz="3200" i="1">
                                    <a:solidFill>
                                      <a:srgbClr val="404040"/>
                                    </a:solidFill>
                                    <a:latin typeface="Cambria Math" panose="02040503050406030204" pitchFamily="18" charset="0"/>
                                    <a:ea typeface="Cambria Math" panose="02040503050406030204" pitchFamily="18" charset="0"/>
                                  </a:rPr>
                                  <m:t>.</m:t>
                                </m:r>
                                <m:sSub>
                                  <m:sSubPr>
                                    <m:ctrlPr>
                                      <a:rPr lang="fr-FR" sz="3200" i="1">
                                        <a:solidFill>
                                          <a:srgbClr val="404040"/>
                                        </a:solidFill>
                                        <a:latin typeface="Cambria Math" panose="02040503050406030204" pitchFamily="18" charset="0"/>
                                        <a:ea typeface="Cambria Math" panose="02040503050406030204" pitchFamily="18" charset="0"/>
                                      </a:rPr>
                                    </m:ctrlPr>
                                  </m:sSubPr>
                                  <m:e>
                                    <m:r>
                                      <a:rPr lang="en-US" sz="3200" i="1">
                                        <a:solidFill>
                                          <a:srgbClr val="404040"/>
                                        </a:solidFill>
                                        <a:latin typeface="Cambria Math" panose="02040503050406030204" pitchFamily="18" charset="0"/>
                                        <a:ea typeface="Cambria Math" panose="02040503050406030204" pitchFamily="18" charset="0"/>
                                      </a:rPr>
                                      <m:t>𝑥</m:t>
                                    </m:r>
                                  </m:e>
                                  <m:sub>
                                    <m:r>
                                      <a:rPr lang="en-US" sz="3200" i="1">
                                        <a:solidFill>
                                          <a:srgbClr val="404040"/>
                                        </a:solidFill>
                                        <a:latin typeface="Cambria Math" panose="02040503050406030204" pitchFamily="18" charset="0"/>
                                        <a:ea typeface="Cambria Math" panose="02040503050406030204" pitchFamily="18" charset="0"/>
                                      </a:rPr>
                                      <m:t>𝑘</m:t>
                                    </m:r>
                                  </m:sub>
                                </m:sSub>
                                <m:r>
                                  <a:rPr lang="en-US" sz="3200" i="1">
                                    <a:solidFill>
                                      <a:srgbClr val="404040"/>
                                    </a:solidFill>
                                    <a:latin typeface="Cambria Math" panose="02040503050406030204" pitchFamily="18" charset="0"/>
                                    <a:ea typeface="Cambria Math" panose="02040503050406030204" pitchFamily="18" charset="0"/>
                                  </a:rPr>
                                  <m:t>+</m:t>
                                </m:r>
                                <m:r>
                                  <a:rPr lang="en-US" sz="3200" i="1">
                                    <a:solidFill>
                                      <a:srgbClr val="404040"/>
                                    </a:solidFill>
                                    <a:latin typeface="Cambria Math" panose="02040503050406030204" pitchFamily="18" charset="0"/>
                                    <a:ea typeface="Cambria Math" panose="02040503050406030204" pitchFamily="18" charset="0"/>
                                  </a:rPr>
                                  <m:t>𝑏</m:t>
                                </m:r>
                              </m:e>
                            </m:d>
                            <m:r>
                              <a:rPr lang="en-US" sz="3200" b="0" i="1" smtClean="0">
                                <a:solidFill>
                                  <a:srgbClr val="404040"/>
                                </a:solidFill>
                                <a:latin typeface="Cambria Math" panose="02040503050406030204" pitchFamily="18" charset="0"/>
                                <a:ea typeface="Cambria Math" panose="02040503050406030204" pitchFamily="18" charset="0"/>
                              </a:rPr>
                              <m:t>−1</m:t>
                            </m:r>
                          </m:e>
                        </m:d>
                      </m:e>
                    </m:nary>
                  </m:oMath>
                </a14:m>
                <a:endParaRPr lang="en-US" sz="3200" b="0" dirty="0">
                  <a:solidFill>
                    <a:srgbClr val="404040"/>
                  </a:solidFill>
                  <a:latin typeface="Montserrat" panose="00000500000000000000" pitchFamily="2" charset="0"/>
                  <a:ea typeface="Cambria Math" panose="02040503050406030204" pitchFamily="18" charset="0"/>
                </a:endParaRPr>
              </a:p>
              <a:p>
                <a:pPr algn="just">
                  <a:lnSpc>
                    <a:spcPct val="150000"/>
                  </a:lnSpc>
                </a:pPr>
                <a:r>
                  <a:rPr lang="fr-FR" sz="1600" dirty="0">
                    <a:solidFill>
                      <a:srgbClr val="404040"/>
                    </a:solidFill>
                    <a:latin typeface="Montserrat" panose="00000500000000000000" pitchFamily="2" charset="0"/>
                  </a:rPr>
                  <a:t>En annulant les dérivé partielle selon les conditions de Kuhn-Tucker, on obtient : </a:t>
                </a:r>
              </a:p>
              <a:p>
                <a:pPr algn="just">
                  <a:lnSpc>
                    <a:spcPct val="150000"/>
                  </a:lnSpc>
                </a:pPr>
                <a:r>
                  <a:rPr lang="fr-FR" sz="1600" dirty="0">
                    <a:solidFill>
                      <a:srgbClr val="404040"/>
                    </a:solidFill>
                    <a:latin typeface="Montserrat" panose="00000500000000000000" pitchFamily="2" charset="0"/>
                  </a:rPr>
                  <a:t> </a:t>
                </a:r>
                <a14:m>
                  <m:oMath xmlns:m="http://schemas.openxmlformats.org/officeDocument/2006/math">
                    <m:nary>
                      <m:naryPr>
                        <m:chr m:val="∑"/>
                        <m:limLoc m:val="subSup"/>
                        <m:ctrlPr>
                          <a:rPr lang="en-US" sz="1400" b="0" i="1" smtClean="0">
                            <a:solidFill>
                              <a:srgbClr val="4C51BC"/>
                            </a:solidFill>
                            <a:latin typeface="Cambria Math" panose="02040503050406030204" pitchFamily="18" charset="0"/>
                            <a:ea typeface="Cambria Math" panose="02040503050406030204" pitchFamily="18" charset="0"/>
                          </a:rPr>
                        </m:ctrlPr>
                      </m:naryPr>
                      <m:sub>
                        <m:r>
                          <m:rPr>
                            <m:brk m:alnAt="25"/>
                          </m:rPr>
                          <a:rPr lang="en-US" sz="1400" b="0" i="1" smtClean="0">
                            <a:solidFill>
                              <a:srgbClr val="4C51BC"/>
                            </a:solidFill>
                            <a:latin typeface="Cambria Math" panose="02040503050406030204" pitchFamily="18" charset="0"/>
                            <a:ea typeface="Cambria Math" panose="02040503050406030204" pitchFamily="18" charset="0"/>
                          </a:rPr>
                          <m:t>𝑘</m:t>
                        </m:r>
                        <m:r>
                          <a:rPr lang="en-US" sz="1400" b="0" i="1" smtClean="0">
                            <a:solidFill>
                              <a:srgbClr val="4C51BC"/>
                            </a:solidFill>
                            <a:latin typeface="Cambria Math" panose="02040503050406030204" pitchFamily="18" charset="0"/>
                            <a:ea typeface="Cambria Math" panose="02040503050406030204" pitchFamily="18" charset="0"/>
                          </a:rPr>
                          <m:t>=1</m:t>
                        </m:r>
                      </m:sub>
                      <m:sup>
                        <m:r>
                          <a:rPr lang="en-US" sz="1400" b="0" i="1" smtClean="0">
                            <a:solidFill>
                              <a:srgbClr val="4C51BC"/>
                            </a:solidFill>
                            <a:latin typeface="Cambria Math" panose="02040503050406030204" pitchFamily="18" charset="0"/>
                            <a:ea typeface="Cambria Math" panose="02040503050406030204" pitchFamily="18" charset="0"/>
                          </a:rPr>
                          <m:t>𝑘</m:t>
                        </m:r>
                        <m:r>
                          <a:rPr lang="en-US" sz="1400" b="0" i="1" smtClean="0">
                            <a:solidFill>
                              <a:srgbClr val="4C51BC"/>
                            </a:solidFill>
                            <a:latin typeface="Cambria Math" panose="02040503050406030204" pitchFamily="18" charset="0"/>
                            <a:ea typeface="Cambria Math" panose="02040503050406030204" pitchFamily="18" charset="0"/>
                          </a:rPr>
                          <m:t>=</m:t>
                        </m:r>
                        <m:r>
                          <a:rPr lang="en-US" sz="1400" b="0" i="1" smtClean="0">
                            <a:solidFill>
                              <a:srgbClr val="4C51BC"/>
                            </a:solidFill>
                            <a:latin typeface="Cambria Math" panose="02040503050406030204" pitchFamily="18" charset="0"/>
                            <a:ea typeface="Cambria Math" panose="02040503050406030204" pitchFamily="18" charset="0"/>
                          </a:rPr>
                          <m:t>𝑝</m:t>
                        </m:r>
                      </m:sup>
                      <m:e>
                        <m:sSub>
                          <m:sSubPr>
                            <m:ctrlPr>
                              <a:rPr lang="en-US" sz="1400" b="0" i="1" smtClean="0">
                                <a:solidFill>
                                  <a:srgbClr val="4C51BC"/>
                                </a:solidFill>
                                <a:latin typeface="Cambria Math" panose="02040503050406030204" pitchFamily="18" charset="0"/>
                                <a:ea typeface="Cambria Math" panose="02040503050406030204" pitchFamily="18" charset="0"/>
                              </a:rPr>
                            </m:ctrlPr>
                          </m:sSubPr>
                          <m:e>
                            <m:r>
                              <a:rPr lang="en-US" sz="1400" i="1">
                                <a:solidFill>
                                  <a:srgbClr val="4C51BC"/>
                                </a:solidFill>
                                <a:latin typeface="Cambria Math" panose="02040503050406030204" pitchFamily="18" charset="0"/>
                                <a:ea typeface="Cambria Math" panose="02040503050406030204" pitchFamily="18" charset="0"/>
                              </a:rPr>
                              <m:t>𝜆</m:t>
                            </m:r>
                          </m:e>
                          <m:sub>
                            <m:r>
                              <a:rPr lang="en-US" sz="1400" b="0" i="1" smtClean="0">
                                <a:solidFill>
                                  <a:srgbClr val="4C51BC"/>
                                </a:solidFill>
                                <a:latin typeface="Cambria Math" panose="02040503050406030204" pitchFamily="18" charset="0"/>
                                <a:ea typeface="Cambria Math" panose="02040503050406030204" pitchFamily="18" charset="0"/>
                              </a:rPr>
                              <m:t>𝑘</m:t>
                            </m:r>
                          </m:sub>
                        </m:sSub>
                        <m:sSub>
                          <m:sSubPr>
                            <m:ctrlPr>
                              <a:rPr lang="fr-FR" sz="1400" i="1">
                                <a:solidFill>
                                  <a:srgbClr val="4C51BC"/>
                                </a:solidFill>
                                <a:latin typeface="Cambria Math" panose="02040503050406030204" pitchFamily="18" charset="0"/>
                                <a:ea typeface="Cambria Math" panose="02040503050406030204" pitchFamily="18" charset="0"/>
                              </a:rPr>
                            </m:ctrlPr>
                          </m:sSubPr>
                          <m:e>
                            <m:r>
                              <a:rPr lang="en-US" sz="1400" i="1">
                                <a:solidFill>
                                  <a:srgbClr val="4C51BC"/>
                                </a:solidFill>
                                <a:latin typeface="Cambria Math" panose="02040503050406030204" pitchFamily="18" charset="0"/>
                                <a:ea typeface="Cambria Math" panose="02040503050406030204" pitchFamily="18" charset="0"/>
                              </a:rPr>
                              <m:t>𝑙</m:t>
                            </m:r>
                          </m:e>
                          <m:sub>
                            <m:r>
                              <a:rPr lang="en-US" sz="1400" i="1">
                                <a:solidFill>
                                  <a:srgbClr val="4C51BC"/>
                                </a:solidFill>
                                <a:latin typeface="Cambria Math" panose="02040503050406030204" pitchFamily="18" charset="0"/>
                                <a:ea typeface="Cambria Math" panose="02040503050406030204" pitchFamily="18" charset="0"/>
                              </a:rPr>
                              <m:t>𝑘</m:t>
                            </m:r>
                          </m:sub>
                        </m:sSub>
                        <m:sSub>
                          <m:sSubPr>
                            <m:ctrlPr>
                              <a:rPr lang="fr-FR" sz="1400" i="1">
                                <a:solidFill>
                                  <a:srgbClr val="4C51BC"/>
                                </a:solidFill>
                                <a:latin typeface="Cambria Math" panose="02040503050406030204" pitchFamily="18" charset="0"/>
                                <a:ea typeface="Cambria Math" panose="02040503050406030204" pitchFamily="18" charset="0"/>
                              </a:rPr>
                            </m:ctrlPr>
                          </m:sSubPr>
                          <m:e>
                            <m:r>
                              <a:rPr lang="en-US" sz="1400" i="1">
                                <a:solidFill>
                                  <a:srgbClr val="4C51BC"/>
                                </a:solidFill>
                                <a:latin typeface="Cambria Math" panose="02040503050406030204" pitchFamily="18" charset="0"/>
                                <a:ea typeface="Cambria Math" panose="02040503050406030204" pitchFamily="18" charset="0"/>
                              </a:rPr>
                              <m:t>𝑥</m:t>
                            </m:r>
                          </m:e>
                          <m:sub>
                            <m:r>
                              <a:rPr lang="en-US" sz="1400" i="1">
                                <a:solidFill>
                                  <a:srgbClr val="4C51BC"/>
                                </a:solidFill>
                                <a:latin typeface="Cambria Math" panose="02040503050406030204" pitchFamily="18" charset="0"/>
                                <a:ea typeface="Cambria Math" panose="02040503050406030204" pitchFamily="18" charset="0"/>
                              </a:rPr>
                              <m:t>𝑘</m:t>
                            </m:r>
                          </m:sub>
                        </m:sSub>
                        <m:r>
                          <a:rPr lang="en-US" sz="1400" b="0" i="1" smtClean="0">
                            <a:solidFill>
                              <a:srgbClr val="4C51BC"/>
                            </a:solidFill>
                            <a:latin typeface="Cambria Math" panose="02040503050406030204" pitchFamily="18" charset="0"/>
                            <a:ea typeface="Cambria Math" panose="02040503050406030204" pitchFamily="18" charset="0"/>
                          </a:rPr>
                          <m:t>=</m:t>
                        </m:r>
                        <m:sSup>
                          <m:sSupPr>
                            <m:ctrlPr>
                              <a:rPr lang="en-US" sz="1400" b="0" i="1" smtClean="0">
                                <a:solidFill>
                                  <a:srgbClr val="4C51BC"/>
                                </a:solidFill>
                                <a:latin typeface="Cambria Math" panose="02040503050406030204" pitchFamily="18" charset="0"/>
                                <a:ea typeface="Cambria Math" panose="02040503050406030204" pitchFamily="18" charset="0"/>
                              </a:rPr>
                            </m:ctrlPr>
                          </m:sSupPr>
                          <m:e>
                            <m:r>
                              <a:rPr lang="en-US" sz="1400" b="0" i="1" smtClean="0">
                                <a:solidFill>
                                  <a:srgbClr val="4C51BC"/>
                                </a:solidFill>
                                <a:latin typeface="Cambria Math" panose="02040503050406030204" pitchFamily="18" charset="0"/>
                                <a:ea typeface="Cambria Math" panose="02040503050406030204" pitchFamily="18" charset="0"/>
                              </a:rPr>
                              <m:t>𝑤</m:t>
                            </m:r>
                          </m:e>
                          <m:sup>
                            <m:r>
                              <a:rPr lang="en-US" sz="1400" b="0" i="1" smtClean="0">
                                <a:solidFill>
                                  <a:srgbClr val="4C51BC"/>
                                </a:solidFill>
                                <a:latin typeface="Cambria Math" panose="02040503050406030204" pitchFamily="18" charset="0"/>
                                <a:ea typeface="Cambria Math" panose="02040503050406030204" pitchFamily="18" charset="0"/>
                              </a:rPr>
                              <m:t>∗</m:t>
                            </m:r>
                          </m:sup>
                        </m:sSup>
                        <m:r>
                          <a:rPr lang="en-US" sz="1400" b="0" i="1" smtClean="0">
                            <a:solidFill>
                              <a:srgbClr val="4C51BC"/>
                            </a:solidFill>
                            <a:latin typeface="Cambria Math" panose="02040503050406030204" pitchFamily="18" charset="0"/>
                            <a:ea typeface="Cambria Math" panose="02040503050406030204" pitchFamily="18" charset="0"/>
                          </a:rPr>
                          <m:t> </m:t>
                        </m:r>
                        <m:r>
                          <a:rPr lang="en-US" sz="1400" b="0" i="1" smtClean="0">
                            <a:solidFill>
                              <a:srgbClr val="4C51BC"/>
                            </a:solidFill>
                            <a:latin typeface="Cambria Math" panose="02040503050406030204" pitchFamily="18" charset="0"/>
                            <a:ea typeface="Cambria Math" panose="02040503050406030204" pitchFamily="18" charset="0"/>
                          </a:rPr>
                          <m:t>𝑒𝑡</m:t>
                        </m:r>
                        <m:r>
                          <a:rPr lang="en-US" sz="1400" b="0" i="1" smtClean="0">
                            <a:solidFill>
                              <a:srgbClr val="4C51BC"/>
                            </a:solidFill>
                            <a:latin typeface="Cambria Math" panose="02040503050406030204" pitchFamily="18" charset="0"/>
                            <a:ea typeface="Cambria Math" panose="02040503050406030204" pitchFamily="18" charset="0"/>
                          </a:rPr>
                          <m:t> </m:t>
                        </m:r>
                      </m:e>
                    </m:nary>
                  </m:oMath>
                </a14:m>
                <a:r>
                  <a:rPr lang="en-US" sz="1600" dirty="0">
                    <a:solidFill>
                      <a:srgbClr val="404040"/>
                    </a:solidFill>
                    <a:ea typeface="Cambria Math" panose="02040503050406030204" pitchFamily="18" charset="0"/>
                  </a:rPr>
                  <a:t> </a:t>
                </a:r>
                <a14:m>
                  <m:oMath xmlns:m="http://schemas.openxmlformats.org/officeDocument/2006/math">
                    <m:nary>
                      <m:naryPr>
                        <m:chr m:val="∑"/>
                        <m:limLoc m:val="subSup"/>
                        <m:ctrlPr>
                          <a:rPr lang="en-US" sz="1600" i="1">
                            <a:solidFill>
                              <a:srgbClr val="404040"/>
                            </a:solidFill>
                            <a:latin typeface="Cambria Math" panose="02040503050406030204" pitchFamily="18" charset="0"/>
                            <a:ea typeface="Cambria Math" panose="02040503050406030204" pitchFamily="18" charset="0"/>
                          </a:rPr>
                        </m:ctrlPr>
                      </m:naryPr>
                      <m:sub>
                        <m:r>
                          <m:rPr>
                            <m:brk m:alnAt="25"/>
                          </m:rPr>
                          <a:rPr lang="en-US" sz="1600" i="1">
                            <a:solidFill>
                              <a:srgbClr val="404040"/>
                            </a:solidFill>
                            <a:latin typeface="Cambria Math" panose="02040503050406030204" pitchFamily="18" charset="0"/>
                            <a:ea typeface="Cambria Math" panose="02040503050406030204" pitchFamily="18" charset="0"/>
                          </a:rPr>
                          <m:t>𝑘</m:t>
                        </m:r>
                        <m:r>
                          <a:rPr lang="en-US" sz="1600" i="1">
                            <a:solidFill>
                              <a:srgbClr val="404040"/>
                            </a:solidFill>
                            <a:latin typeface="Cambria Math" panose="02040503050406030204" pitchFamily="18" charset="0"/>
                            <a:ea typeface="Cambria Math" panose="02040503050406030204" pitchFamily="18" charset="0"/>
                          </a:rPr>
                          <m:t>=1</m:t>
                        </m:r>
                      </m:sub>
                      <m:sup>
                        <m:r>
                          <a:rPr lang="en-US" sz="1600" i="1">
                            <a:solidFill>
                              <a:srgbClr val="404040"/>
                            </a:solidFill>
                            <a:latin typeface="Cambria Math" panose="02040503050406030204" pitchFamily="18" charset="0"/>
                            <a:ea typeface="Cambria Math" panose="02040503050406030204" pitchFamily="18" charset="0"/>
                          </a:rPr>
                          <m:t>𝑘</m:t>
                        </m:r>
                        <m:r>
                          <a:rPr lang="en-US" sz="1600" i="1">
                            <a:solidFill>
                              <a:srgbClr val="404040"/>
                            </a:solidFill>
                            <a:latin typeface="Cambria Math" panose="02040503050406030204" pitchFamily="18" charset="0"/>
                            <a:ea typeface="Cambria Math" panose="02040503050406030204" pitchFamily="18" charset="0"/>
                          </a:rPr>
                          <m:t>=</m:t>
                        </m:r>
                        <m:r>
                          <a:rPr lang="en-US" sz="1600" i="1">
                            <a:solidFill>
                              <a:srgbClr val="404040"/>
                            </a:solidFill>
                            <a:latin typeface="Cambria Math" panose="02040503050406030204" pitchFamily="18" charset="0"/>
                            <a:ea typeface="Cambria Math" panose="02040503050406030204" pitchFamily="18" charset="0"/>
                          </a:rPr>
                          <m:t>𝑝</m:t>
                        </m:r>
                      </m:sup>
                      <m:e>
                        <m:sSub>
                          <m:sSubPr>
                            <m:ctrlPr>
                              <a:rPr lang="en-US" sz="1600" i="1">
                                <a:solidFill>
                                  <a:srgbClr val="404040"/>
                                </a:solidFill>
                                <a:latin typeface="Cambria Math" panose="02040503050406030204" pitchFamily="18" charset="0"/>
                                <a:ea typeface="Cambria Math" panose="02040503050406030204" pitchFamily="18" charset="0"/>
                              </a:rPr>
                            </m:ctrlPr>
                          </m:sSubPr>
                          <m:e>
                            <m:r>
                              <a:rPr lang="en-US" sz="1600" i="1">
                                <a:solidFill>
                                  <a:srgbClr val="404040"/>
                                </a:solidFill>
                                <a:latin typeface="Cambria Math" panose="02040503050406030204" pitchFamily="18" charset="0"/>
                                <a:ea typeface="Cambria Math" panose="02040503050406030204" pitchFamily="18" charset="0"/>
                              </a:rPr>
                              <m:t>𝜆</m:t>
                            </m:r>
                          </m:e>
                          <m:sub>
                            <m:r>
                              <a:rPr lang="en-US" sz="1600" i="1">
                                <a:solidFill>
                                  <a:srgbClr val="404040"/>
                                </a:solidFill>
                                <a:latin typeface="Cambria Math" panose="02040503050406030204" pitchFamily="18" charset="0"/>
                                <a:ea typeface="Cambria Math" panose="02040503050406030204" pitchFamily="18" charset="0"/>
                              </a:rPr>
                              <m:t>𝑘</m:t>
                            </m:r>
                          </m:sub>
                        </m:sSub>
                        <m:sSub>
                          <m:sSubPr>
                            <m:ctrlPr>
                              <a:rPr lang="fr-FR" sz="1600" i="1">
                                <a:solidFill>
                                  <a:srgbClr val="404040"/>
                                </a:solidFill>
                                <a:latin typeface="Cambria Math" panose="02040503050406030204" pitchFamily="18" charset="0"/>
                                <a:ea typeface="Cambria Math" panose="02040503050406030204" pitchFamily="18" charset="0"/>
                              </a:rPr>
                            </m:ctrlPr>
                          </m:sSubPr>
                          <m:e>
                            <m:r>
                              <a:rPr lang="en-US" sz="1600" i="1">
                                <a:solidFill>
                                  <a:srgbClr val="404040"/>
                                </a:solidFill>
                                <a:latin typeface="Cambria Math" panose="02040503050406030204" pitchFamily="18" charset="0"/>
                                <a:ea typeface="Cambria Math" panose="02040503050406030204" pitchFamily="18" charset="0"/>
                              </a:rPr>
                              <m:t>𝑙</m:t>
                            </m:r>
                          </m:e>
                          <m:sub>
                            <m:r>
                              <a:rPr lang="en-US" sz="1600" i="1">
                                <a:solidFill>
                                  <a:srgbClr val="404040"/>
                                </a:solidFill>
                                <a:latin typeface="Cambria Math" panose="02040503050406030204" pitchFamily="18" charset="0"/>
                                <a:ea typeface="Cambria Math" panose="02040503050406030204" pitchFamily="18" charset="0"/>
                              </a:rPr>
                              <m:t>𝑘</m:t>
                            </m:r>
                          </m:sub>
                        </m:sSub>
                        <m:r>
                          <a:rPr lang="en-US" sz="1600" i="1">
                            <a:solidFill>
                              <a:srgbClr val="404040"/>
                            </a:solidFill>
                            <a:latin typeface="Cambria Math" panose="02040503050406030204" pitchFamily="18" charset="0"/>
                            <a:ea typeface="Cambria Math" panose="02040503050406030204" pitchFamily="18" charset="0"/>
                          </a:rPr>
                          <m:t>=</m:t>
                        </m:r>
                        <m:r>
                          <a:rPr lang="en-US" sz="1600" b="0" i="1" smtClean="0">
                            <a:solidFill>
                              <a:srgbClr val="404040"/>
                            </a:solidFill>
                            <a:latin typeface="Cambria Math" panose="02040503050406030204" pitchFamily="18" charset="0"/>
                            <a:ea typeface="Cambria Math" panose="02040503050406030204" pitchFamily="18" charset="0"/>
                          </a:rPr>
                          <m:t>0</m:t>
                        </m:r>
                      </m:e>
                    </m:nary>
                    <m:r>
                      <a:rPr lang="en-US" sz="1600" b="0" i="0" smtClean="0">
                        <a:solidFill>
                          <a:srgbClr val="404040"/>
                        </a:solidFill>
                        <a:latin typeface="Cambria Math" panose="02040503050406030204" pitchFamily="18" charset="0"/>
                        <a:ea typeface="Cambria Math" panose="02040503050406030204" pitchFamily="18" charset="0"/>
                      </a:rPr>
                      <m:t>. </m:t>
                    </m:r>
                  </m:oMath>
                </a14:m>
                <a:r>
                  <a:rPr lang="fr-FR" sz="1600" dirty="0">
                    <a:solidFill>
                      <a:srgbClr val="404040"/>
                    </a:solidFill>
                    <a:latin typeface="Montserrat" panose="00000500000000000000" pitchFamily="2" charset="0"/>
                  </a:rPr>
                  <a:t>En </a:t>
                </a:r>
                <a:r>
                  <a:rPr lang="fr-FR" sz="1600" dirty="0" err="1">
                    <a:solidFill>
                      <a:srgbClr val="404040"/>
                    </a:solidFill>
                    <a:latin typeface="Montserrat" panose="00000500000000000000" pitchFamily="2" charset="0"/>
                  </a:rPr>
                  <a:t>reinjectant</a:t>
                </a:r>
                <a:r>
                  <a:rPr lang="fr-FR" sz="1600" dirty="0">
                    <a:solidFill>
                      <a:srgbClr val="404040"/>
                    </a:solidFill>
                    <a:latin typeface="Montserrat" panose="00000500000000000000" pitchFamily="2" charset="0"/>
                  </a:rPr>
                  <a:t> ces valeurs dans l’</a:t>
                </a:r>
                <a:r>
                  <a:rPr lang="fr-FR" sz="1600" dirty="0" err="1">
                    <a:solidFill>
                      <a:srgbClr val="404040"/>
                    </a:solidFill>
                    <a:latin typeface="Montserrat" panose="00000500000000000000" pitchFamily="2" charset="0"/>
                  </a:rPr>
                  <a:t>equation</a:t>
                </a:r>
                <a:r>
                  <a:rPr lang="fr-FR" sz="1600" dirty="0">
                    <a:solidFill>
                      <a:srgbClr val="404040"/>
                    </a:solidFill>
                    <a:latin typeface="Montserrat" panose="00000500000000000000" pitchFamily="2" charset="0"/>
                  </a:rPr>
                  <a:t>     , on obtient la formulation duale:</a:t>
                </a:r>
              </a:p>
              <a:p>
                <a:pPr algn="just">
                  <a:lnSpc>
                    <a:spcPct val="150000"/>
                  </a:lnSpc>
                </a:pPr>
                <a:r>
                  <a:rPr lang="fr-FR" sz="1600" dirty="0">
                    <a:solidFill>
                      <a:srgbClr val="4C51BC"/>
                    </a:solidFill>
                    <a:latin typeface="Montserrat" panose="00000500000000000000" pitchFamily="2" charset="0"/>
                  </a:rPr>
                  <a:t>Maximiser  </a:t>
                </a:r>
                <a14:m>
                  <m:oMath xmlns:m="http://schemas.openxmlformats.org/officeDocument/2006/math">
                    <m:acc>
                      <m:accPr>
                        <m:chr m:val="̃"/>
                        <m:ctrlPr>
                          <a:rPr lang="en-US" sz="1400" b="0" i="1" smtClean="0">
                            <a:solidFill>
                              <a:srgbClr val="4C51BC"/>
                            </a:solidFill>
                            <a:latin typeface="Cambria Math" panose="02040503050406030204" pitchFamily="18" charset="0"/>
                          </a:rPr>
                        </m:ctrlPr>
                      </m:accPr>
                      <m:e>
                        <m:r>
                          <a:rPr lang="en-US" sz="1400" b="0" i="1" smtClean="0">
                            <a:solidFill>
                              <a:srgbClr val="4C51BC"/>
                            </a:solidFill>
                            <a:latin typeface="Cambria Math" panose="02040503050406030204" pitchFamily="18" charset="0"/>
                          </a:rPr>
                          <m:t>𝐿</m:t>
                        </m:r>
                      </m:e>
                    </m:acc>
                    <m:d>
                      <m:dPr>
                        <m:ctrlPr>
                          <a:rPr lang="en-US" sz="1400" b="0" i="1" smtClean="0">
                            <a:solidFill>
                              <a:srgbClr val="4C51BC"/>
                            </a:solidFill>
                            <a:latin typeface="Cambria Math" panose="02040503050406030204" pitchFamily="18" charset="0"/>
                          </a:rPr>
                        </m:ctrlPr>
                      </m:dPr>
                      <m:e>
                        <m:r>
                          <a:rPr lang="en-US" sz="1400" i="1">
                            <a:solidFill>
                              <a:srgbClr val="4C51BC"/>
                            </a:solidFill>
                            <a:latin typeface="Cambria Math" panose="02040503050406030204" pitchFamily="18" charset="0"/>
                            <a:ea typeface="Cambria Math" panose="02040503050406030204" pitchFamily="18" charset="0"/>
                          </a:rPr>
                          <m:t>𝜆</m:t>
                        </m:r>
                      </m:e>
                    </m:d>
                    <m:r>
                      <a:rPr lang="en-US" sz="1400" b="0" i="1" smtClean="0">
                        <a:solidFill>
                          <a:srgbClr val="4C51BC"/>
                        </a:solidFill>
                        <a:latin typeface="Cambria Math" panose="02040503050406030204" pitchFamily="18" charset="0"/>
                        <a:ea typeface="Cambria Math" panose="02040503050406030204" pitchFamily="18" charset="0"/>
                      </a:rPr>
                      <m:t>=</m:t>
                    </m:r>
                    <m:nary>
                      <m:naryPr>
                        <m:chr m:val="∑"/>
                        <m:limLoc m:val="subSup"/>
                        <m:ctrlPr>
                          <a:rPr lang="en-US" sz="1600" b="0" i="1" smtClean="0">
                            <a:solidFill>
                              <a:srgbClr val="4C51BC"/>
                            </a:solidFill>
                            <a:latin typeface="Cambria Math" panose="02040503050406030204" pitchFamily="18" charset="0"/>
                            <a:ea typeface="Cambria Math" panose="02040503050406030204" pitchFamily="18" charset="0"/>
                          </a:rPr>
                        </m:ctrlPr>
                      </m:naryPr>
                      <m:sub>
                        <m:r>
                          <m:rPr>
                            <m:brk m:alnAt="25"/>
                          </m:rP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=1</m:t>
                        </m:r>
                      </m:sub>
                      <m:sup>
                        <m: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𝑝</m:t>
                        </m:r>
                      </m:sup>
                      <m:e>
                        <m:sSub>
                          <m:sSubPr>
                            <m:ctrlPr>
                              <a:rPr lang="en-US" sz="1600" b="0" i="1" smtClean="0">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𝑘</m:t>
                            </m:r>
                          </m:sub>
                        </m:sSub>
                        <m:r>
                          <a:rPr lang="en-US" sz="1600" b="0" i="1" smtClean="0">
                            <a:solidFill>
                              <a:srgbClr val="4C51BC"/>
                            </a:solidFill>
                            <a:latin typeface="Cambria Math" panose="02040503050406030204" pitchFamily="18" charset="0"/>
                            <a:ea typeface="Cambria Math" panose="02040503050406030204" pitchFamily="18" charset="0"/>
                          </a:rPr>
                          <m:t>−</m:t>
                        </m:r>
                        <m:f>
                          <m:fPr>
                            <m:ctrlPr>
                              <a:rPr lang="en-US" sz="1600" b="0" i="1" smtClean="0">
                                <a:solidFill>
                                  <a:srgbClr val="4C51BC"/>
                                </a:solidFill>
                                <a:latin typeface="Cambria Math" panose="02040503050406030204" pitchFamily="18" charset="0"/>
                                <a:ea typeface="Cambria Math" panose="02040503050406030204" pitchFamily="18" charset="0"/>
                              </a:rPr>
                            </m:ctrlPr>
                          </m:fPr>
                          <m:num>
                            <m:r>
                              <a:rPr lang="en-US" sz="1600" b="0" i="1" smtClean="0">
                                <a:solidFill>
                                  <a:srgbClr val="4C51BC"/>
                                </a:solidFill>
                                <a:latin typeface="Cambria Math" panose="02040503050406030204" pitchFamily="18" charset="0"/>
                                <a:ea typeface="Cambria Math" panose="02040503050406030204" pitchFamily="18" charset="0"/>
                              </a:rPr>
                              <m:t>1</m:t>
                            </m:r>
                          </m:num>
                          <m:den>
                            <m:r>
                              <a:rPr lang="en-US" sz="1600" b="0" i="1" smtClean="0">
                                <a:solidFill>
                                  <a:srgbClr val="4C51BC"/>
                                </a:solidFill>
                                <a:latin typeface="Cambria Math" panose="02040503050406030204" pitchFamily="18" charset="0"/>
                                <a:ea typeface="Cambria Math" panose="02040503050406030204" pitchFamily="18" charset="0"/>
                              </a:rPr>
                              <m:t>2</m:t>
                            </m:r>
                          </m:den>
                        </m:f>
                        <m:nary>
                          <m:naryPr>
                            <m:chr m:val="∑"/>
                            <m:supHide m:val="on"/>
                            <m:ctrlPr>
                              <a:rPr lang="en-US" sz="1600" b="0" i="1" smtClean="0">
                                <a:solidFill>
                                  <a:srgbClr val="4C51BC"/>
                                </a:solidFill>
                                <a:latin typeface="Cambria Math" panose="02040503050406030204" pitchFamily="18" charset="0"/>
                                <a:ea typeface="Cambria Math" panose="02040503050406030204" pitchFamily="18" charset="0"/>
                              </a:rPr>
                            </m:ctrlPr>
                          </m:naryPr>
                          <m:sub>
                            <m:r>
                              <m:rPr>
                                <m:brk m:alnAt="7"/>
                              </m:rPr>
                              <a:rPr lang="en-US" sz="1600" b="0" i="1" smtClean="0">
                                <a:solidFill>
                                  <a:srgbClr val="4C51BC"/>
                                </a:solidFill>
                                <a:latin typeface="Cambria Math" panose="02040503050406030204" pitchFamily="18" charset="0"/>
                                <a:ea typeface="Cambria Math" panose="02040503050406030204" pitchFamily="18" charset="0"/>
                              </a:rPr>
                              <m:t>𝑖</m:t>
                            </m:r>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𝑗</m:t>
                            </m:r>
                          </m:sub>
                          <m:sup/>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𝑖</m:t>
                                </m:r>
                              </m:sub>
                            </m:sSub>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𝑗</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b="0" i="1" smtClean="0">
                                    <a:solidFill>
                                      <a:srgbClr val="4C51BC"/>
                                    </a:solidFill>
                                    <a:latin typeface="Cambria Math" panose="02040503050406030204" pitchFamily="18" charset="0"/>
                                    <a:ea typeface="Cambria Math" panose="02040503050406030204" pitchFamily="18" charset="0"/>
                                  </a:rPr>
                                  <m:t>𝑖</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b="0" i="1" smtClean="0">
                                    <a:solidFill>
                                      <a:srgbClr val="4C51BC"/>
                                    </a:solidFill>
                                    <a:latin typeface="Cambria Math" panose="02040503050406030204" pitchFamily="18" charset="0"/>
                                    <a:ea typeface="Cambria Math" panose="02040503050406030204" pitchFamily="18" charset="0"/>
                                  </a:rPr>
                                  <m:t>𝑗</m:t>
                                </m:r>
                              </m:sub>
                            </m:sSub>
                          </m:e>
                        </m:nary>
                      </m:e>
                    </m:nary>
                    <m:sSup>
                      <m:sSupPr>
                        <m:ctrlPr>
                          <a:rPr lang="en-US" sz="1600" i="1" smtClean="0">
                            <a:solidFill>
                              <a:srgbClr val="4C51BC"/>
                            </a:solidFill>
                            <a:latin typeface="Cambria Math" panose="02040503050406030204" pitchFamily="18" charset="0"/>
                            <a:ea typeface="Cambria Math" panose="02040503050406030204" pitchFamily="18" charset="0"/>
                          </a:rPr>
                        </m:ctrlPr>
                      </m:sSupPr>
                      <m:e>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b="0" i="1" smtClean="0">
                                <a:solidFill>
                                  <a:srgbClr val="4C51BC"/>
                                </a:solidFill>
                                <a:latin typeface="Cambria Math" panose="02040503050406030204" pitchFamily="18" charset="0"/>
                                <a:ea typeface="Cambria Math" panose="02040503050406030204" pitchFamily="18" charset="0"/>
                              </a:rPr>
                              <m:t>𝑥</m:t>
                            </m:r>
                          </m:e>
                          <m:sub>
                            <m:r>
                              <a:rPr lang="en-US" sz="1600" b="0" i="1" smtClean="0">
                                <a:solidFill>
                                  <a:srgbClr val="4C51BC"/>
                                </a:solidFill>
                                <a:latin typeface="Cambria Math" panose="02040503050406030204" pitchFamily="18" charset="0"/>
                                <a:ea typeface="Cambria Math" panose="02040503050406030204" pitchFamily="18" charset="0"/>
                              </a:rPr>
                              <m:t>𝑖</m:t>
                            </m:r>
                          </m:sub>
                        </m:sSub>
                      </m:e>
                      <m:sup>
                        <m:r>
                          <a:rPr lang="en-US" sz="1600" i="1">
                            <a:solidFill>
                              <a:srgbClr val="4C51BC"/>
                            </a:solidFill>
                            <a:latin typeface="Cambria Math" panose="02040503050406030204" pitchFamily="18" charset="0"/>
                            <a:ea typeface="Cambria Math" panose="02040503050406030204" pitchFamily="18" charset="0"/>
                          </a:rPr>
                          <m:t>𝑇</m:t>
                        </m:r>
                      </m:sup>
                    </m:sSup>
                    <m:sSub>
                      <m:sSubPr>
                        <m:ctrlPr>
                          <a:rPr lang="fr-FR" sz="1400" i="1">
                            <a:solidFill>
                              <a:srgbClr val="4C51BC"/>
                            </a:solidFill>
                            <a:latin typeface="Cambria Math" panose="02040503050406030204" pitchFamily="18" charset="0"/>
                            <a:ea typeface="Cambria Math" panose="02040503050406030204" pitchFamily="18" charset="0"/>
                          </a:rPr>
                        </m:ctrlPr>
                      </m:sSubPr>
                      <m:e>
                        <m:r>
                          <a:rPr lang="en-US" sz="1400" b="0" i="1" smtClean="0">
                            <a:solidFill>
                              <a:srgbClr val="4C51BC"/>
                            </a:solidFill>
                            <a:latin typeface="Cambria Math" panose="02040503050406030204" pitchFamily="18" charset="0"/>
                            <a:ea typeface="Cambria Math" panose="02040503050406030204" pitchFamily="18" charset="0"/>
                          </a:rPr>
                          <m:t>𝑥</m:t>
                        </m:r>
                      </m:e>
                      <m:sub>
                        <m:r>
                          <a:rPr lang="en-US" sz="1400" i="1">
                            <a:solidFill>
                              <a:srgbClr val="4C51BC"/>
                            </a:solidFill>
                            <a:latin typeface="Cambria Math" panose="02040503050406030204" pitchFamily="18" charset="0"/>
                            <a:ea typeface="Cambria Math" panose="02040503050406030204" pitchFamily="18" charset="0"/>
                          </a:rPr>
                          <m:t>𝑗</m:t>
                        </m:r>
                      </m:sub>
                    </m:sSub>
                  </m:oMath>
                </a14:m>
                <a:r>
                  <a:rPr lang="fr-FR" sz="1600" dirty="0">
                    <a:solidFill>
                      <a:srgbClr val="4C51BC"/>
                    </a:solidFill>
                    <a:latin typeface="Montserrat" panose="00000500000000000000" pitchFamily="2" charset="0"/>
                  </a:rPr>
                  <a:t> sous les contraintes </a:t>
                </a:r>
                <a14:m>
                  <m:oMath xmlns:m="http://schemas.openxmlformats.org/officeDocument/2006/math">
                    <m:r>
                      <a:rPr lang="fr-FR"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m:t>
                    </m:r>
                    <m:d>
                      <m:dPr>
                        <m:begChr m:val="["/>
                        <m:endChr m:val="]"/>
                        <m:ctrlPr>
                          <a:rPr lang="en-US" sz="1600" i="1">
                            <a:solidFill>
                              <a:srgbClr val="4C51BC"/>
                            </a:solidFill>
                            <a:latin typeface="Cambria Math" panose="02040503050406030204" pitchFamily="18" charset="0"/>
                            <a:ea typeface="Cambria Math" panose="02040503050406030204" pitchFamily="18" charset="0"/>
                          </a:rPr>
                        </m:ctrlPr>
                      </m:dPr>
                      <m:e>
                        <m:r>
                          <a:rPr lang="en-US" sz="1600" i="1">
                            <a:solidFill>
                              <a:srgbClr val="4C51BC"/>
                            </a:solidFill>
                            <a:latin typeface="Cambria Math" panose="02040503050406030204" pitchFamily="18" charset="0"/>
                            <a:ea typeface="Cambria Math" panose="02040503050406030204" pitchFamily="18" charset="0"/>
                          </a:rPr>
                          <m:t>1;</m:t>
                        </m:r>
                        <m:r>
                          <a:rPr lang="en-US" sz="1600" i="1">
                            <a:solidFill>
                              <a:srgbClr val="4C51BC"/>
                            </a:solidFill>
                            <a:latin typeface="Cambria Math" panose="02040503050406030204" pitchFamily="18" charset="0"/>
                            <a:ea typeface="Cambria Math" panose="02040503050406030204" pitchFamily="18" charset="0"/>
                          </a:rPr>
                          <m:t>𝑝</m:t>
                        </m:r>
                      </m:e>
                    </m:d>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 </m:t>
                        </m:r>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i="1">
                        <a:solidFill>
                          <a:srgbClr val="4C51BC"/>
                        </a:solidFill>
                        <a:latin typeface="Cambria Math" panose="02040503050406030204" pitchFamily="18" charset="0"/>
                        <a:ea typeface="Cambria Math" panose="02040503050406030204" pitchFamily="18" charset="0"/>
                      </a:rPr>
                      <m:t>≥0 </m:t>
                    </m:r>
                    <m:r>
                      <a:rPr lang="en-US" sz="1600" i="1">
                        <a:solidFill>
                          <a:srgbClr val="4C51BC"/>
                        </a:solidFill>
                        <a:latin typeface="Cambria Math" panose="02040503050406030204" pitchFamily="18" charset="0"/>
                        <a:ea typeface="Cambria Math" panose="02040503050406030204" pitchFamily="18" charset="0"/>
                      </a:rPr>
                      <m:t>𝑒𝑡</m:t>
                    </m:r>
                    <m:r>
                      <a:rPr lang="en-US" sz="1600" i="1">
                        <a:solidFill>
                          <a:srgbClr val="4C51BC"/>
                        </a:solidFill>
                        <a:latin typeface="Cambria Math" panose="02040503050406030204" pitchFamily="18" charset="0"/>
                        <a:ea typeface="Cambria Math" panose="02040503050406030204" pitchFamily="18" charset="0"/>
                      </a:rPr>
                      <m:t> </m:t>
                    </m:r>
                    <m:nary>
                      <m:naryPr>
                        <m:chr m:val="∑"/>
                        <m:limLoc m:val="subSup"/>
                        <m:ctrlPr>
                          <a:rPr lang="en-US" sz="1600" i="1">
                            <a:solidFill>
                              <a:srgbClr val="4C51BC"/>
                            </a:solidFill>
                            <a:latin typeface="Cambria Math" panose="02040503050406030204" pitchFamily="18" charset="0"/>
                            <a:ea typeface="Cambria Math" panose="02040503050406030204" pitchFamily="18" charset="0"/>
                          </a:rPr>
                        </m:ctrlPr>
                      </m:naryPr>
                      <m:sub>
                        <m:r>
                          <m:rPr>
                            <m:brk m:alnAt="25"/>
                          </m:rP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=1</m:t>
                        </m:r>
                      </m:sub>
                      <m:sup>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𝑝</m:t>
                        </m:r>
                      </m:sup>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𝑘</m:t>
                            </m:r>
                          </m:sub>
                        </m:sSub>
                      </m:e>
                    </m:nary>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i="1">
                        <a:solidFill>
                          <a:srgbClr val="4C51BC"/>
                        </a:solidFill>
                        <a:latin typeface="Cambria Math" panose="02040503050406030204" pitchFamily="18" charset="0"/>
                        <a:ea typeface="Cambria Math" panose="02040503050406030204" pitchFamily="18" charset="0"/>
                      </a:rPr>
                      <m:t>=0</m:t>
                    </m:r>
                  </m:oMath>
                </a14:m>
                <a:endParaRPr lang="fr-FR" dirty="0">
                  <a:solidFill>
                    <a:srgbClr val="4C51BC"/>
                  </a:solidFill>
                  <a:latin typeface="Montserrat" panose="00000500000000000000" pitchFamily="2" charset="0"/>
                </a:endParaRPr>
              </a:p>
              <a:p>
                <a:pPr algn="just">
                  <a:lnSpc>
                    <a:spcPct val="150000"/>
                  </a:lnSpc>
                </a:pPr>
                <a:endParaRPr lang="fr-FR" sz="1600" dirty="0">
                  <a:solidFill>
                    <a:srgbClr val="404040"/>
                  </a:solidFill>
                  <a:latin typeface="Montserrat" panose="00000500000000000000" pitchFamily="2" charset="0"/>
                </a:endParaRPr>
              </a:p>
            </p:txBody>
          </p:sp>
        </mc:Choice>
        <mc:Fallback>
          <p:sp>
            <p:nvSpPr>
              <p:cNvPr id="7" name="TextBox 6">
                <a:extLst>
                  <a:ext uri="{FF2B5EF4-FFF2-40B4-BE49-F238E27FC236}">
                    <a16:creationId xmlns:a16="http://schemas.microsoft.com/office/drawing/2014/main" id="{1B897794-850B-2654-C803-6C448AAF3D0B}"/>
                  </a:ext>
                </a:extLst>
              </p:cNvPr>
              <p:cNvSpPr txBox="1">
                <a:spLocks noRot="1" noChangeAspect="1" noMove="1" noResize="1" noEditPoints="1" noAdjustHandles="1" noChangeArrowheads="1" noChangeShapeType="1" noTextEdit="1"/>
              </p:cNvSpPr>
              <p:nvPr/>
            </p:nvSpPr>
            <p:spPr>
              <a:xfrm>
                <a:off x="107248" y="3620388"/>
                <a:ext cx="13358382" cy="2646878"/>
              </a:xfrm>
              <a:prstGeom prst="rect">
                <a:avLst/>
              </a:prstGeom>
              <a:blipFill>
                <a:blip r:embed="rId3"/>
                <a:stretch>
                  <a:fillRect l="-1324" b="-6221"/>
                </a:stretch>
              </a:blipFill>
            </p:spPr>
            <p:txBody>
              <a:bodyPr/>
              <a:lstStyle/>
              <a:p>
                <a:r>
                  <a:rPr lang="fr-FR">
                    <a:noFill/>
                  </a:rPr>
                  <a:t> </a:t>
                </a:r>
              </a:p>
            </p:txBody>
          </p:sp>
        </mc:Fallback>
      </mc:AlternateContent>
      <p:sp>
        <p:nvSpPr>
          <p:cNvPr id="15" name="TextBox 6">
            <a:extLst>
              <a:ext uri="{FF2B5EF4-FFF2-40B4-BE49-F238E27FC236}">
                <a16:creationId xmlns:a16="http://schemas.microsoft.com/office/drawing/2014/main" id="{22550855-F6D6-F75D-CA83-B29DBF91DA94}"/>
              </a:ext>
            </a:extLst>
          </p:cNvPr>
          <p:cNvSpPr txBox="1"/>
          <p:nvPr/>
        </p:nvSpPr>
        <p:spPr>
          <a:xfrm>
            <a:off x="7473130" y="2702895"/>
            <a:ext cx="6162460" cy="338106"/>
          </a:xfrm>
          <a:prstGeom prst="rect">
            <a:avLst/>
          </a:prstGeom>
          <a:noFill/>
        </p:spPr>
        <p:txBody>
          <a:bodyPr wrap="square" rtlCol="0">
            <a:spAutoFit/>
          </a:bodyPr>
          <a:lstStyle/>
          <a:p>
            <a:pPr algn="just">
              <a:lnSpc>
                <a:spcPct val="150000"/>
              </a:lnSpc>
            </a:pPr>
            <a:r>
              <a:rPr lang="en-US" sz="1200" dirty="0">
                <a:solidFill>
                  <a:srgbClr val="BD504B"/>
                </a:solidFill>
                <a:latin typeface="Montserrat" panose="00000500000000000000" pitchFamily="2" charset="0"/>
              </a:rPr>
              <a:t>* On suppose </a:t>
            </a:r>
            <a:r>
              <a:rPr lang="en-US" sz="1200" dirty="0" err="1">
                <a:solidFill>
                  <a:srgbClr val="BD504B"/>
                </a:solidFill>
                <a:latin typeface="Montserrat" panose="00000500000000000000" pitchFamily="2" charset="0"/>
              </a:rPr>
              <a:t>avoir</a:t>
            </a:r>
            <a:r>
              <a:rPr lang="en-US" sz="1200" dirty="0">
                <a:solidFill>
                  <a:srgbClr val="BD504B"/>
                </a:solidFill>
                <a:latin typeface="Montserrat" panose="00000500000000000000" pitchFamily="2" charset="0"/>
              </a:rPr>
              <a:t>  p points dans la base </a:t>
            </a:r>
            <a:r>
              <a:rPr lang="fr-FR" sz="1200" dirty="0">
                <a:solidFill>
                  <a:srgbClr val="BD504B"/>
                </a:solidFill>
                <a:latin typeface="Montserrat" panose="00000500000000000000" pitchFamily="2" charset="0"/>
              </a:rPr>
              <a:t>d’entrainement</a:t>
            </a:r>
          </a:p>
        </p:txBody>
      </p:sp>
      <p:sp>
        <p:nvSpPr>
          <p:cNvPr id="16" name="TextBox 27">
            <a:extLst>
              <a:ext uri="{FF2B5EF4-FFF2-40B4-BE49-F238E27FC236}">
                <a16:creationId xmlns:a16="http://schemas.microsoft.com/office/drawing/2014/main" id="{4108ADFC-2A3E-EDF1-0FB3-FC902D392334}"/>
              </a:ext>
            </a:extLst>
          </p:cNvPr>
          <p:cNvSpPr txBox="1"/>
          <p:nvPr/>
        </p:nvSpPr>
        <p:spPr>
          <a:xfrm>
            <a:off x="11572120" y="3989720"/>
            <a:ext cx="1025264"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(1)</a:t>
            </a:r>
          </a:p>
        </p:txBody>
      </p:sp>
      <p:sp>
        <p:nvSpPr>
          <p:cNvPr id="17" name="TextBox 27">
            <a:extLst>
              <a:ext uri="{FF2B5EF4-FFF2-40B4-BE49-F238E27FC236}">
                <a16:creationId xmlns:a16="http://schemas.microsoft.com/office/drawing/2014/main" id="{C5CD0185-F9C3-00E0-56F4-6CF5412C5EC3}"/>
              </a:ext>
            </a:extLst>
          </p:cNvPr>
          <p:cNvSpPr txBox="1"/>
          <p:nvPr/>
        </p:nvSpPr>
        <p:spPr>
          <a:xfrm flipH="1">
            <a:off x="7473130" y="5037488"/>
            <a:ext cx="468086"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(1)</a:t>
            </a:r>
          </a:p>
        </p:txBody>
      </p:sp>
    </p:spTree>
    <p:extLst>
      <p:ext uri="{BB962C8B-B14F-4D97-AF65-F5344CB8AC3E}">
        <p14:creationId xmlns:p14="http://schemas.microsoft.com/office/powerpoint/2010/main" val="3348117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7032372" y="39003"/>
            <a:ext cx="5279371" cy="7126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8" name="TextBox 27">
            <a:extLst>
              <a:ext uri="{FF2B5EF4-FFF2-40B4-BE49-F238E27FC236}">
                <a16:creationId xmlns:a16="http://schemas.microsoft.com/office/drawing/2014/main" id="{0FA9B3FE-1E63-97F5-6FE7-FFC96318AB60}"/>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Normalisation et résolution du problème</a:t>
            </a:r>
          </a:p>
        </p:txBody>
      </p:sp>
      <p:sp>
        <p:nvSpPr>
          <p:cNvPr id="7" name="TextBox 6">
            <a:extLst>
              <a:ext uri="{FF2B5EF4-FFF2-40B4-BE49-F238E27FC236}">
                <a16:creationId xmlns:a16="http://schemas.microsoft.com/office/drawing/2014/main" id="{1B897794-850B-2654-C803-6C448AAF3D0B}"/>
              </a:ext>
            </a:extLst>
          </p:cNvPr>
          <p:cNvSpPr txBox="1"/>
          <p:nvPr/>
        </p:nvSpPr>
        <p:spPr>
          <a:xfrm>
            <a:off x="0" y="1955527"/>
            <a:ext cx="13358382" cy="419987"/>
          </a:xfrm>
          <a:prstGeom prst="rect">
            <a:avLst/>
          </a:prstGeom>
          <a:noFill/>
        </p:spPr>
        <p:txBody>
          <a:bodyPr wrap="square" rtlCol="0">
            <a:spAutoFit/>
          </a:bodyPr>
          <a:lstStyle/>
          <a:p>
            <a:pPr algn="just">
              <a:lnSpc>
                <a:spcPct val="150000"/>
              </a:lnSpc>
            </a:pPr>
            <a:r>
              <a:rPr lang="en-US" sz="1600" dirty="0">
                <a:solidFill>
                  <a:srgbClr val="BD504B"/>
                </a:solidFill>
                <a:latin typeface="Montserrat" panose="00000500000000000000" pitchFamily="2" charset="0"/>
              </a:rPr>
              <a:t>Demonstration</a:t>
            </a:r>
            <a:r>
              <a:rPr lang="en-US" sz="1600" dirty="0">
                <a:solidFill>
                  <a:srgbClr val="404040"/>
                </a:solidFill>
                <a:latin typeface="Montserrat" panose="00000500000000000000" pitchFamily="2" charset="0"/>
              </a:rPr>
              <a:t>:</a:t>
            </a:r>
            <a:endParaRPr lang="fr-FR" sz="1600" dirty="0">
              <a:solidFill>
                <a:srgbClr val="404040"/>
              </a:solidFill>
              <a:latin typeface="Montserrat" panose="00000500000000000000" pitchFamily="2" charset="0"/>
            </a:endParaRPr>
          </a:p>
        </p:txBody>
      </p:sp>
      <mc:AlternateContent xmlns:mc="http://schemas.openxmlformats.org/markup-compatibility/2006">
        <mc:Choice xmlns:a14="http://schemas.microsoft.com/office/drawing/2010/main" Requires="a14">
          <p:sp>
            <p:nvSpPr>
              <p:cNvPr id="9" name="TextBox 6">
                <a:extLst>
                  <a:ext uri="{FF2B5EF4-FFF2-40B4-BE49-F238E27FC236}">
                    <a16:creationId xmlns:a16="http://schemas.microsoft.com/office/drawing/2014/main" id="{41485918-2154-5806-DFA9-05F7CB4C570B}"/>
                  </a:ext>
                </a:extLst>
              </p:cNvPr>
              <p:cNvSpPr txBox="1"/>
              <p:nvPr/>
            </p:nvSpPr>
            <p:spPr>
              <a:xfrm>
                <a:off x="150223" y="2375514"/>
                <a:ext cx="13358382" cy="1975990"/>
              </a:xfrm>
              <a:prstGeom prst="rect">
                <a:avLst/>
              </a:prstGeom>
              <a:noFill/>
            </p:spPr>
            <p:txBody>
              <a:bodyPr wrap="square" rtlCol="0">
                <a:spAutoFit/>
              </a:bodyPr>
              <a:lstStyle/>
              <a:p>
                <a:pPr algn="just">
                  <a:lnSpc>
                    <a:spcPct val="150000"/>
                  </a:lnSpc>
                </a:pPr>
                <a:r>
                  <a:rPr lang="en-US" sz="1600" dirty="0" err="1">
                    <a:solidFill>
                      <a:srgbClr val="404040"/>
                    </a:solidFill>
                    <a:latin typeface="Montserrat" panose="00000500000000000000" pitchFamily="2" charset="0"/>
                  </a:rPr>
                  <a:t>D’abord</a:t>
                </a:r>
                <a:r>
                  <a:rPr lang="en-US" sz="1600" dirty="0">
                    <a:solidFill>
                      <a:srgbClr val="404040"/>
                    </a:solidFill>
                    <a:latin typeface="Montserrat" panose="00000500000000000000" pitchFamily="2" charset="0"/>
                  </a:rPr>
                  <a:t> on </a:t>
                </a:r>
                <a:r>
                  <a:rPr lang="en-US" sz="1600" dirty="0" err="1">
                    <a:solidFill>
                      <a:srgbClr val="404040"/>
                    </a:solidFill>
                    <a:latin typeface="Montserrat" panose="00000500000000000000" pitchFamily="2" charset="0"/>
                  </a:rPr>
                  <a:t>calcul</a:t>
                </a:r>
                <a:r>
                  <a:rPr lang="en-US" sz="1600" dirty="0">
                    <a:solidFill>
                      <a:srgbClr val="404040"/>
                    </a:solidFill>
                    <a:latin typeface="Montserrat" panose="00000500000000000000" pitchFamily="2" charset="0"/>
                  </a:rPr>
                  <a:t> b </a:t>
                </a:r>
                <a:r>
                  <a:rPr lang="en-US" sz="1600" dirty="0" err="1">
                    <a:solidFill>
                      <a:srgbClr val="404040"/>
                    </a:solidFill>
                    <a:latin typeface="Montserrat" panose="00000500000000000000" pitchFamily="2" charset="0"/>
                  </a:rPr>
                  <a:t>sachant</a:t>
                </a:r>
                <a:r>
                  <a:rPr lang="en-US" sz="1600" dirty="0">
                    <a:solidFill>
                      <a:srgbClr val="404040"/>
                    </a:solidFill>
                    <a:latin typeface="Montserrat" panose="00000500000000000000" pitchFamily="2" charset="0"/>
                  </a:rPr>
                  <a:t> : </a:t>
                </a:r>
                <a14:m>
                  <m:oMath xmlns:m="http://schemas.openxmlformats.org/officeDocument/2006/math">
                    <m:sSub>
                      <m:sSubPr>
                        <m:ctrlPr>
                          <a:rPr lang="fr-FR" sz="1600" i="1" smtClean="0">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 </m:t>
                        </m:r>
                        <m:r>
                          <a:rPr lang="en-US" sz="1600" i="1">
                            <a:solidFill>
                              <a:srgbClr val="474747"/>
                            </a:solidFill>
                            <a:latin typeface="Cambria Math" panose="02040503050406030204" pitchFamily="18" charset="0"/>
                          </a:rPr>
                          <m:t>𝑙</m:t>
                        </m:r>
                      </m:e>
                      <m:sub>
                        <m:r>
                          <a:rPr lang="en-US" sz="1600" i="1">
                            <a:solidFill>
                              <a:srgbClr val="474747"/>
                            </a:solidFill>
                            <a:latin typeface="Cambria Math" panose="02040503050406030204" pitchFamily="18" charset="0"/>
                          </a:rPr>
                          <m:t>𝑠</m:t>
                        </m:r>
                      </m:sub>
                    </m:sSub>
                    <m:r>
                      <a:rPr lang="en-US" sz="1600" i="1">
                        <a:solidFill>
                          <a:srgbClr val="474747"/>
                        </a:solidFill>
                        <a:latin typeface="Cambria Math" panose="02040503050406030204" pitchFamily="18" charset="0"/>
                      </a:rPr>
                      <m:t>(</m:t>
                    </m:r>
                    <m:sSup>
                      <m:sSupPr>
                        <m:ctrlPr>
                          <a:rPr lang="en-US" sz="1600" i="1">
                            <a:solidFill>
                              <a:srgbClr val="474747"/>
                            </a:solidFill>
                            <a:latin typeface="Cambria Math" panose="02040503050406030204" pitchFamily="18" charset="0"/>
                          </a:rPr>
                        </m:ctrlPr>
                      </m:sSupPr>
                      <m:e>
                        <m:r>
                          <a:rPr lang="en-US" sz="1600" i="1">
                            <a:solidFill>
                              <a:srgbClr val="474747"/>
                            </a:solidFill>
                            <a:latin typeface="Cambria Math" panose="02040503050406030204" pitchFamily="18" charset="0"/>
                          </a:rPr>
                          <m:t>𝑤</m:t>
                        </m:r>
                      </m:e>
                      <m:sup>
                        <m:r>
                          <a:rPr lang="en-US" sz="1600" i="1">
                            <a:solidFill>
                              <a:srgbClr val="474747"/>
                            </a:solidFill>
                            <a:latin typeface="Cambria Math" panose="02040503050406030204" pitchFamily="18" charset="0"/>
                          </a:rPr>
                          <m:t>𝑇</m:t>
                        </m:r>
                      </m:sup>
                    </m:sSup>
                    <m:r>
                      <a:rPr lang="en-US" sz="1600" i="1">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𝑠</m:t>
                        </m:r>
                      </m:sub>
                    </m:sSub>
                    <m:r>
                      <a:rPr lang="en-US" sz="1600" i="1">
                        <a:solidFill>
                          <a:srgbClr val="474747"/>
                        </a:solidFill>
                        <a:latin typeface="Cambria Math" panose="02040503050406030204" pitchFamily="18" charset="0"/>
                      </a:rPr>
                      <m:t>+</m:t>
                    </m:r>
                    <m:r>
                      <a:rPr lang="en-US" sz="1600" i="1">
                        <a:solidFill>
                          <a:srgbClr val="474747"/>
                        </a:solidFill>
                        <a:latin typeface="Cambria Math" panose="02040503050406030204" pitchFamily="18" charset="0"/>
                      </a:rPr>
                      <m:t>𝑏</m:t>
                    </m:r>
                    <m:r>
                      <a:rPr lang="en-US" sz="1600" i="1">
                        <a:solidFill>
                          <a:srgbClr val="474747"/>
                        </a:solidFill>
                        <a:latin typeface="Cambria Math" panose="02040503050406030204" pitchFamily="18" charset="0"/>
                      </a:rPr>
                      <m:t>)=1</m:t>
                    </m:r>
                  </m:oMath>
                </a14:m>
                <a:r>
                  <a:rPr lang="fr-FR" sz="1600" dirty="0">
                    <a:solidFill>
                      <a:srgbClr val="474747"/>
                    </a:solidFill>
                    <a:latin typeface="Montserrat" panose="00000500000000000000" pitchFamily="2" charset="0"/>
                  </a:rPr>
                  <a:t>​  en remplaçant w par sa valeur optimal on trouve b.</a:t>
                </a:r>
              </a:p>
              <a:p>
                <a:pPr algn="just">
                  <a:lnSpc>
                    <a:spcPct val="150000"/>
                  </a:lnSpc>
                </a:pPr>
                <a:r>
                  <a:rPr lang="fr-FR" sz="1600" dirty="0">
                    <a:solidFill>
                      <a:srgbClr val="474747"/>
                    </a:solidFill>
                    <a:latin typeface="Montserrat" panose="00000500000000000000" pitchFamily="2" charset="0"/>
                  </a:rPr>
                  <a:t>Puis on remplace w et b dans l’</a:t>
                </a:r>
                <a:r>
                  <a:rPr lang="fr-FR" sz="1600" dirty="0" err="1">
                    <a:solidFill>
                      <a:srgbClr val="474747"/>
                    </a:solidFill>
                    <a:latin typeface="Montserrat" panose="00000500000000000000" pitchFamily="2" charset="0"/>
                  </a:rPr>
                  <a:t>equation</a:t>
                </a:r>
                <a:r>
                  <a:rPr lang="fr-FR" sz="1600" dirty="0">
                    <a:solidFill>
                      <a:srgbClr val="474747"/>
                    </a:solidFill>
                    <a:latin typeface="Montserrat" panose="00000500000000000000" pitchFamily="2" charset="0"/>
                  </a:rPr>
                  <a:t> (1) .Apres simplification, On obtient:</a:t>
                </a:r>
              </a:p>
              <a:p>
                <a:pPr algn="just">
                  <a:lnSpc>
                    <a:spcPct val="150000"/>
                  </a:lnSpc>
                </a:pPr>
                <a:r>
                  <a:rPr lang="fr-FR" sz="1600" dirty="0">
                    <a:solidFill>
                      <a:srgbClr val="404040"/>
                    </a:solidFill>
                    <a:latin typeface="Montserrat" panose="00000500000000000000" pitchFamily="2" charset="0"/>
                  </a:rPr>
                  <a:t>La contrainte </a:t>
                </a:r>
                <a14:m>
                  <m:oMath xmlns:m="http://schemas.openxmlformats.org/officeDocument/2006/math">
                    <m:nary>
                      <m:naryPr>
                        <m:chr m:val="∑"/>
                        <m:limLoc m:val="subSup"/>
                        <m:ctrlPr>
                          <a:rPr lang="en-US" sz="1600" i="1" smtClean="0">
                            <a:solidFill>
                              <a:srgbClr val="404040"/>
                            </a:solidFill>
                            <a:latin typeface="Cambria Math" panose="02040503050406030204" pitchFamily="18" charset="0"/>
                            <a:ea typeface="Cambria Math" panose="02040503050406030204" pitchFamily="18" charset="0"/>
                          </a:rPr>
                        </m:ctrlPr>
                      </m:naryPr>
                      <m:sub>
                        <m:r>
                          <m:rPr>
                            <m:brk m:alnAt="25"/>
                          </m:rPr>
                          <a:rPr lang="en-US" sz="1600" i="1">
                            <a:solidFill>
                              <a:srgbClr val="404040"/>
                            </a:solidFill>
                            <a:latin typeface="Cambria Math" panose="02040503050406030204" pitchFamily="18" charset="0"/>
                            <a:ea typeface="Cambria Math" panose="02040503050406030204" pitchFamily="18" charset="0"/>
                          </a:rPr>
                          <m:t>𝑘</m:t>
                        </m:r>
                        <m:r>
                          <a:rPr lang="en-US" sz="1600" i="1">
                            <a:solidFill>
                              <a:srgbClr val="404040"/>
                            </a:solidFill>
                            <a:latin typeface="Cambria Math" panose="02040503050406030204" pitchFamily="18" charset="0"/>
                            <a:ea typeface="Cambria Math" panose="02040503050406030204" pitchFamily="18" charset="0"/>
                          </a:rPr>
                          <m:t>=1</m:t>
                        </m:r>
                      </m:sub>
                      <m:sup>
                        <m:r>
                          <a:rPr lang="en-US" sz="1600" i="1">
                            <a:solidFill>
                              <a:srgbClr val="404040"/>
                            </a:solidFill>
                            <a:latin typeface="Cambria Math" panose="02040503050406030204" pitchFamily="18" charset="0"/>
                            <a:ea typeface="Cambria Math" panose="02040503050406030204" pitchFamily="18" charset="0"/>
                          </a:rPr>
                          <m:t>𝑘</m:t>
                        </m:r>
                        <m:r>
                          <a:rPr lang="en-US" sz="1600" i="1">
                            <a:solidFill>
                              <a:srgbClr val="404040"/>
                            </a:solidFill>
                            <a:latin typeface="Cambria Math" panose="02040503050406030204" pitchFamily="18" charset="0"/>
                            <a:ea typeface="Cambria Math" panose="02040503050406030204" pitchFamily="18" charset="0"/>
                          </a:rPr>
                          <m:t>=</m:t>
                        </m:r>
                        <m:r>
                          <a:rPr lang="en-US" sz="1600" i="1">
                            <a:solidFill>
                              <a:srgbClr val="404040"/>
                            </a:solidFill>
                            <a:latin typeface="Cambria Math" panose="02040503050406030204" pitchFamily="18" charset="0"/>
                            <a:ea typeface="Cambria Math" panose="02040503050406030204" pitchFamily="18" charset="0"/>
                          </a:rPr>
                          <m:t>𝑝</m:t>
                        </m:r>
                      </m:sup>
                      <m:e>
                        <m:sSub>
                          <m:sSubPr>
                            <m:ctrlPr>
                              <a:rPr lang="en-US" sz="1600" i="1">
                                <a:solidFill>
                                  <a:srgbClr val="404040"/>
                                </a:solidFill>
                                <a:latin typeface="Cambria Math" panose="02040503050406030204" pitchFamily="18" charset="0"/>
                                <a:ea typeface="Cambria Math" panose="02040503050406030204" pitchFamily="18" charset="0"/>
                              </a:rPr>
                            </m:ctrlPr>
                          </m:sSubPr>
                          <m:e>
                            <m:r>
                              <a:rPr lang="en-US" sz="1600" i="1">
                                <a:solidFill>
                                  <a:srgbClr val="404040"/>
                                </a:solidFill>
                                <a:latin typeface="Cambria Math" panose="02040503050406030204" pitchFamily="18" charset="0"/>
                                <a:ea typeface="Cambria Math" panose="02040503050406030204" pitchFamily="18" charset="0"/>
                              </a:rPr>
                              <m:t>𝜆</m:t>
                            </m:r>
                          </m:e>
                          <m:sub>
                            <m:r>
                              <a:rPr lang="en-US" sz="1600" i="1">
                                <a:solidFill>
                                  <a:srgbClr val="404040"/>
                                </a:solidFill>
                                <a:latin typeface="Cambria Math" panose="02040503050406030204" pitchFamily="18" charset="0"/>
                                <a:ea typeface="Cambria Math" panose="02040503050406030204" pitchFamily="18" charset="0"/>
                              </a:rPr>
                              <m:t>𝑘</m:t>
                            </m:r>
                          </m:sub>
                        </m:sSub>
                        <m:sSub>
                          <m:sSubPr>
                            <m:ctrlPr>
                              <a:rPr lang="fr-FR" sz="1600" i="1">
                                <a:solidFill>
                                  <a:srgbClr val="404040"/>
                                </a:solidFill>
                                <a:latin typeface="Cambria Math" panose="02040503050406030204" pitchFamily="18" charset="0"/>
                                <a:ea typeface="Cambria Math" panose="02040503050406030204" pitchFamily="18" charset="0"/>
                              </a:rPr>
                            </m:ctrlPr>
                          </m:sSubPr>
                          <m:e>
                            <m:r>
                              <a:rPr lang="en-US" sz="1600" i="1">
                                <a:solidFill>
                                  <a:srgbClr val="404040"/>
                                </a:solidFill>
                                <a:latin typeface="Cambria Math" panose="02040503050406030204" pitchFamily="18" charset="0"/>
                                <a:ea typeface="Cambria Math" panose="02040503050406030204" pitchFamily="18" charset="0"/>
                              </a:rPr>
                              <m:t>𝑙</m:t>
                            </m:r>
                          </m:e>
                          <m:sub>
                            <m:r>
                              <a:rPr lang="en-US" sz="1600" i="1">
                                <a:solidFill>
                                  <a:srgbClr val="404040"/>
                                </a:solidFill>
                                <a:latin typeface="Cambria Math" panose="02040503050406030204" pitchFamily="18" charset="0"/>
                                <a:ea typeface="Cambria Math" panose="02040503050406030204" pitchFamily="18" charset="0"/>
                              </a:rPr>
                              <m:t>𝑘</m:t>
                            </m:r>
                          </m:sub>
                        </m:sSub>
                        <m:r>
                          <a:rPr lang="en-US" sz="1600" i="1">
                            <a:solidFill>
                              <a:srgbClr val="404040"/>
                            </a:solidFill>
                            <a:latin typeface="Cambria Math" panose="02040503050406030204" pitchFamily="18" charset="0"/>
                            <a:ea typeface="Cambria Math" panose="02040503050406030204" pitchFamily="18" charset="0"/>
                          </a:rPr>
                          <m:t>=</m:t>
                        </m:r>
                        <m:r>
                          <a:rPr lang="en-US" sz="1600" b="0" i="1" smtClean="0">
                            <a:solidFill>
                              <a:srgbClr val="404040"/>
                            </a:solidFill>
                            <a:latin typeface="Cambria Math" panose="02040503050406030204" pitchFamily="18" charset="0"/>
                            <a:ea typeface="Cambria Math" panose="02040503050406030204" pitchFamily="18" charset="0"/>
                          </a:rPr>
                          <m:t>0</m:t>
                        </m:r>
                      </m:e>
                    </m:nary>
                    <m:r>
                      <a:rPr lang="en-US" sz="1600" b="0" i="1" smtClean="0">
                        <a:solidFill>
                          <a:srgbClr val="404040"/>
                        </a:solidFill>
                        <a:latin typeface="Cambria Math" panose="02040503050406030204" pitchFamily="18" charset="0"/>
                        <a:ea typeface="Cambria Math" panose="02040503050406030204" pitchFamily="18" charset="0"/>
                      </a:rPr>
                      <m:t> </m:t>
                    </m:r>
                  </m:oMath>
                </a14:m>
                <a:r>
                  <a:rPr lang="fr-FR" sz="1600" dirty="0">
                    <a:solidFill>
                      <a:srgbClr val="404040"/>
                    </a:solidFill>
                    <a:latin typeface="Montserrat" panose="00000500000000000000" pitchFamily="2" charset="0"/>
                  </a:rPr>
                  <a:t> proviens  du fait que la dérivé partielle de L par rapport a b est nulle. </a:t>
                </a:r>
                <a:r>
                  <a:rPr lang="fr-FR" sz="1600" dirty="0" err="1">
                    <a:solidFill>
                      <a:srgbClr val="404040"/>
                    </a:solidFill>
                    <a:latin typeface="Montserrat" panose="00000500000000000000" pitchFamily="2" charset="0"/>
                  </a:rPr>
                  <a:t>cqfd</a:t>
                </a:r>
                <a:endParaRPr lang="fr-FR" sz="1600" dirty="0">
                  <a:solidFill>
                    <a:srgbClr val="404040"/>
                  </a:solidFill>
                  <a:latin typeface="Montserrat" panose="00000500000000000000" pitchFamily="2" charset="0"/>
                </a:endParaRPr>
              </a:p>
              <a:p>
                <a:pPr algn="just">
                  <a:lnSpc>
                    <a:spcPct val="150000"/>
                  </a:lnSpc>
                </a:pPr>
                <a:endParaRPr lang="fr-FR" sz="1600" dirty="0">
                  <a:solidFill>
                    <a:srgbClr val="404040"/>
                  </a:solidFill>
                  <a:latin typeface="Montserrat" panose="00000500000000000000" pitchFamily="2" charset="0"/>
                </a:endParaRPr>
              </a:p>
              <a:p>
                <a:pPr algn="just">
                  <a:lnSpc>
                    <a:spcPct val="150000"/>
                  </a:lnSpc>
                </a:pPr>
                <a:endParaRPr lang="fr-FR" sz="1600" dirty="0">
                  <a:solidFill>
                    <a:srgbClr val="404040"/>
                  </a:solidFill>
                  <a:latin typeface="Montserrat" panose="00000500000000000000" pitchFamily="2" charset="0"/>
                </a:endParaRPr>
              </a:p>
            </p:txBody>
          </p:sp>
        </mc:Choice>
        <mc:Fallback>
          <p:sp>
            <p:nvSpPr>
              <p:cNvPr id="9" name="TextBox 6">
                <a:extLst>
                  <a:ext uri="{FF2B5EF4-FFF2-40B4-BE49-F238E27FC236}">
                    <a16:creationId xmlns:a16="http://schemas.microsoft.com/office/drawing/2014/main" id="{41485918-2154-5806-DFA9-05F7CB4C570B}"/>
                  </a:ext>
                </a:extLst>
              </p:cNvPr>
              <p:cNvSpPr txBox="1">
                <a:spLocks noRot="1" noChangeAspect="1" noMove="1" noResize="1" noEditPoints="1" noAdjustHandles="1" noChangeArrowheads="1" noChangeShapeType="1" noTextEdit="1"/>
              </p:cNvSpPr>
              <p:nvPr/>
            </p:nvSpPr>
            <p:spPr>
              <a:xfrm>
                <a:off x="150223" y="2375514"/>
                <a:ext cx="13358382" cy="1975990"/>
              </a:xfrm>
              <a:prstGeom prst="rect">
                <a:avLst/>
              </a:prstGeom>
              <a:blipFill>
                <a:blip r:embed="rId2"/>
                <a:stretch>
                  <a:fillRect l="-27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7A00E6F1-8008-A21A-A6A6-C708D87679DD}"/>
                  </a:ext>
                </a:extLst>
              </p:cNvPr>
              <p:cNvSpPr txBox="1"/>
              <p:nvPr/>
            </p:nvSpPr>
            <p:spPr>
              <a:xfrm>
                <a:off x="8036798" y="2770173"/>
                <a:ext cx="7070270" cy="451790"/>
              </a:xfrm>
              <a:prstGeom prst="rect">
                <a:avLst/>
              </a:prstGeom>
              <a:noFill/>
            </p:spPr>
            <p:txBody>
              <a:bodyPr wrap="square">
                <a:spAutoFit/>
              </a:bodyPr>
              <a:lstStyle/>
              <a:p>
                <a14:m>
                  <m:oMath xmlns:m="http://schemas.openxmlformats.org/officeDocument/2006/math">
                    <m:acc>
                      <m:accPr>
                        <m:chr m:val="̃"/>
                        <m:ctrlPr>
                          <a:rPr lang="en-US" sz="1600" b="0" i="1" smtClean="0">
                            <a:solidFill>
                              <a:srgbClr val="4C51BC"/>
                            </a:solidFill>
                            <a:latin typeface="Cambria Math" panose="02040503050406030204" pitchFamily="18" charset="0"/>
                          </a:rPr>
                        </m:ctrlPr>
                      </m:accPr>
                      <m:e>
                        <m:r>
                          <a:rPr lang="en-US" sz="1600" b="0" i="1" smtClean="0">
                            <a:solidFill>
                              <a:srgbClr val="4C51BC"/>
                            </a:solidFill>
                            <a:latin typeface="Cambria Math" panose="02040503050406030204" pitchFamily="18" charset="0"/>
                          </a:rPr>
                          <m:t>𝐿</m:t>
                        </m:r>
                      </m:e>
                    </m:acc>
                    <m:d>
                      <m:dPr>
                        <m:ctrlPr>
                          <a:rPr lang="en-US" sz="1600" b="0" i="1" smtClean="0">
                            <a:solidFill>
                              <a:srgbClr val="4C51BC"/>
                            </a:solidFill>
                            <a:latin typeface="Cambria Math" panose="02040503050406030204" pitchFamily="18" charset="0"/>
                          </a:rPr>
                        </m:ctrlPr>
                      </m:dPr>
                      <m:e>
                        <m:r>
                          <a:rPr lang="en-US" sz="1600" i="1">
                            <a:solidFill>
                              <a:srgbClr val="4C51BC"/>
                            </a:solidFill>
                            <a:latin typeface="Cambria Math" panose="02040503050406030204" pitchFamily="18" charset="0"/>
                            <a:ea typeface="Cambria Math" panose="02040503050406030204" pitchFamily="18" charset="0"/>
                          </a:rPr>
                          <m:t>𝜆</m:t>
                        </m:r>
                      </m:e>
                    </m:d>
                    <m:r>
                      <a:rPr lang="en-US" sz="1600" b="0" i="1" smtClean="0">
                        <a:solidFill>
                          <a:srgbClr val="4C51BC"/>
                        </a:solidFill>
                        <a:latin typeface="Cambria Math" panose="02040503050406030204" pitchFamily="18" charset="0"/>
                        <a:ea typeface="Cambria Math" panose="02040503050406030204" pitchFamily="18" charset="0"/>
                      </a:rPr>
                      <m:t>=</m:t>
                    </m:r>
                    <m:nary>
                      <m:naryPr>
                        <m:chr m:val="∑"/>
                        <m:limLoc m:val="subSup"/>
                        <m:ctrlPr>
                          <a:rPr lang="en-US" sz="1800" b="0" i="1" smtClean="0">
                            <a:solidFill>
                              <a:srgbClr val="4C51BC"/>
                            </a:solidFill>
                            <a:latin typeface="Cambria Math" panose="02040503050406030204" pitchFamily="18" charset="0"/>
                            <a:ea typeface="Cambria Math" panose="02040503050406030204" pitchFamily="18" charset="0"/>
                          </a:rPr>
                        </m:ctrlPr>
                      </m:naryPr>
                      <m:sub>
                        <m:r>
                          <m:rPr>
                            <m:brk m:alnAt="25"/>
                          </m:rPr>
                          <a:rPr lang="en-US" sz="1800" b="0" i="1" smtClean="0">
                            <a:solidFill>
                              <a:srgbClr val="4C51BC"/>
                            </a:solidFill>
                            <a:latin typeface="Cambria Math" panose="02040503050406030204" pitchFamily="18" charset="0"/>
                            <a:ea typeface="Cambria Math" panose="02040503050406030204" pitchFamily="18" charset="0"/>
                          </a:rPr>
                          <m:t>𝑘</m:t>
                        </m:r>
                        <m:r>
                          <a:rPr lang="en-US" sz="1800" b="0" i="1" smtClean="0">
                            <a:solidFill>
                              <a:srgbClr val="4C51BC"/>
                            </a:solidFill>
                            <a:latin typeface="Cambria Math" panose="02040503050406030204" pitchFamily="18" charset="0"/>
                            <a:ea typeface="Cambria Math" panose="02040503050406030204" pitchFamily="18" charset="0"/>
                          </a:rPr>
                          <m:t>=1</m:t>
                        </m:r>
                      </m:sub>
                      <m:sup>
                        <m:r>
                          <a:rPr lang="en-US" sz="1800" b="0" i="1" smtClean="0">
                            <a:solidFill>
                              <a:srgbClr val="4C51BC"/>
                            </a:solidFill>
                            <a:latin typeface="Cambria Math" panose="02040503050406030204" pitchFamily="18" charset="0"/>
                            <a:ea typeface="Cambria Math" panose="02040503050406030204" pitchFamily="18" charset="0"/>
                          </a:rPr>
                          <m:t>𝑘</m:t>
                        </m:r>
                        <m:r>
                          <a:rPr lang="en-US" sz="1800" b="0" i="1" smtClean="0">
                            <a:solidFill>
                              <a:srgbClr val="4C51BC"/>
                            </a:solidFill>
                            <a:latin typeface="Cambria Math" panose="02040503050406030204" pitchFamily="18" charset="0"/>
                            <a:ea typeface="Cambria Math" panose="02040503050406030204" pitchFamily="18" charset="0"/>
                          </a:rPr>
                          <m:t>=</m:t>
                        </m:r>
                        <m:r>
                          <a:rPr lang="en-US" sz="1800" b="0" i="1" smtClean="0">
                            <a:solidFill>
                              <a:srgbClr val="4C51BC"/>
                            </a:solidFill>
                            <a:latin typeface="Cambria Math" panose="02040503050406030204" pitchFamily="18" charset="0"/>
                            <a:ea typeface="Cambria Math" panose="02040503050406030204" pitchFamily="18" charset="0"/>
                          </a:rPr>
                          <m:t>𝑝</m:t>
                        </m:r>
                      </m:sup>
                      <m:e>
                        <m:sSub>
                          <m:sSubPr>
                            <m:ctrlPr>
                              <a:rPr lang="en-US" sz="1800" b="0" i="1" smtClean="0">
                                <a:solidFill>
                                  <a:srgbClr val="4C51BC"/>
                                </a:solidFill>
                                <a:latin typeface="Cambria Math" panose="02040503050406030204" pitchFamily="18" charset="0"/>
                                <a:ea typeface="Cambria Math" panose="02040503050406030204" pitchFamily="18" charset="0"/>
                              </a:rPr>
                            </m:ctrlPr>
                          </m:sSubPr>
                          <m:e>
                            <m:r>
                              <a:rPr lang="en-US" sz="1800" i="1">
                                <a:solidFill>
                                  <a:srgbClr val="4C51BC"/>
                                </a:solidFill>
                                <a:latin typeface="Cambria Math" panose="02040503050406030204" pitchFamily="18" charset="0"/>
                                <a:ea typeface="Cambria Math" panose="02040503050406030204" pitchFamily="18" charset="0"/>
                              </a:rPr>
                              <m:t>𝜆</m:t>
                            </m:r>
                          </m:e>
                          <m:sub>
                            <m:r>
                              <a:rPr lang="en-US" sz="1800" b="0" i="1" smtClean="0">
                                <a:solidFill>
                                  <a:srgbClr val="4C51BC"/>
                                </a:solidFill>
                                <a:latin typeface="Cambria Math" panose="02040503050406030204" pitchFamily="18" charset="0"/>
                                <a:ea typeface="Cambria Math" panose="02040503050406030204" pitchFamily="18" charset="0"/>
                              </a:rPr>
                              <m:t>𝑘</m:t>
                            </m:r>
                          </m:sub>
                        </m:sSub>
                        <m:r>
                          <a:rPr lang="en-US" sz="1800" b="0" i="1" smtClean="0">
                            <a:solidFill>
                              <a:srgbClr val="4C51BC"/>
                            </a:solidFill>
                            <a:latin typeface="Cambria Math" panose="02040503050406030204" pitchFamily="18" charset="0"/>
                            <a:ea typeface="Cambria Math" panose="02040503050406030204" pitchFamily="18" charset="0"/>
                          </a:rPr>
                          <m:t>−</m:t>
                        </m:r>
                        <m:f>
                          <m:fPr>
                            <m:ctrlPr>
                              <a:rPr lang="en-US" sz="1800" b="0" i="1" smtClean="0">
                                <a:solidFill>
                                  <a:srgbClr val="4C51BC"/>
                                </a:solidFill>
                                <a:latin typeface="Cambria Math" panose="02040503050406030204" pitchFamily="18" charset="0"/>
                                <a:ea typeface="Cambria Math" panose="02040503050406030204" pitchFamily="18" charset="0"/>
                              </a:rPr>
                            </m:ctrlPr>
                          </m:fPr>
                          <m:num>
                            <m:r>
                              <a:rPr lang="en-US" sz="1800" b="0" i="1" smtClean="0">
                                <a:solidFill>
                                  <a:srgbClr val="4C51BC"/>
                                </a:solidFill>
                                <a:latin typeface="Cambria Math" panose="02040503050406030204" pitchFamily="18" charset="0"/>
                                <a:ea typeface="Cambria Math" panose="02040503050406030204" pitchFamily="18" charset="0"/>
                              </a:rPr>
                              <m:t>1</m:t>
                            </m:r>
                          </m:num>
                          <m:den>
                            <m:r>
                              <a:rPr lang="en-US" sz="1800" b="0" i="1" smtClean="0">
                                <a:solidFill>
                                  <a:srgbClr val="4C51BC"/>
                                </a:solidFill>
                                <a:latin typeface="Cambria Math" panose="02040503050406030204" pitchFamily="18" charset="0"/>
                                <a:ea typeface="Cambria Math" panose="02040503050406030204" pitchFamily="18" charset="0"/>
                              </a:rPr>
                              <m:t>2</m:t>
                            </m:r>
                          </m:den>
                        </m:f>
                        <m:nary>
                          <m:naryPr>
                            <m:chr m:val="∑"/>
                            <m:supHide m:val="on"/>
                            <m:ctrlPr>
                              <a:rPr lang="en-US" sz="1800" b="0" i="1" smtClean="0">
                                <a:solidFill>
                                  <a:srgbClr val="4C51BC"/>
                                </a:solidFill>
                                <a:latin typeface="Cambria Math" panose="02040503050406030204" pitchFamily="18" charset="0"/>
                                <a:ea typeface="Cambria Math" panose="02040503050406030204" pitchFamily="18" charset="0"/>
                              </a:rPr>
                            </m:ctrlPr>
                          </m:naryPr>
                          <m:sub>
                            <m:r>
                              <m:rPr>
                                <m:brk m:alnAt="7"/>
                              </m:rPr>
                              <a:rPr lang="en-US" sz="1800" b="0" i="1" smtClean="0">
                                <a:solidFill>
                                  <a:srgbClr val="4C51BC"/>
                                </a:solidFill>
                                <a:latin typeface="Cambria Math" panose="02040503050406030204" pitchFamily="18" charset="0"/>
                                <a:ea typeface="Cambria Math" panose="02040503050406030204" pitchFamily="18" charset="0"/>
                              </a:rPr>
                              <m:t>𝑖</m:t>
                            </m:r>
                            <m:r>
                              <a:rPr lang="en-US" sz="1800" b="0" i="1" smtClean="0">
                                <a:solidFill>
                                  <a:srgbClr val="4C51BC"/>
                                </a:solidFill>
                                <a:latin typeface="Cambria Math" panose="02040503050406030204" pitchFamily="18" charset="0"/>
                                <a:ea typeface="Cambria Math" panose="02040503050406030204" pitchFamily="18" charset="0"/>
                              </a:rPr>
                              <m:t>,</m:t>
                            </m:r>
                            <m:r>
                              <a:rPr lang="en-US" sz="1800" b="0" i="1" smtClean="0">
                                <a:solidFill>
                                  <a:srgbClr val="4C51BC"/>
                                </a:solidFill>
                                <a:latin typeface="Cambria Math" panose="02040503050406030204" pitchFamily="18" charset="0"/>
                                <a:ea typeface="Cambria Math" panose="02040503050406030204" pitchFamily="18" charset="0"/>
                              </a:rPr>
                              <m:t>𝑗</m:t>
                            </m:r>
                          </m:sub>
                          <m:sup/>
                          <m:e>
                            <m:sSub>
                              <m:sSubPr>
                                <m:ctrlPr>
                                  <a:rPr lang="en-US" sz="1800" i="1">
                                    <a:solidFill>
                                      <a:srgbClr val="4C51BC"/>
                                    </a:solidFill>
                                    <a:latin typeface="Cambria Math" panose="02040503050406030204" pitchFamily="18" charset="0"/>
                                    <a:ea typeface="Cambria Math" panose="02040503050406030204" pitchFamily="18" charset="0"/>
                                  </a:rPr>
                                </m:ctrlPr>
                              </m:sSubPr>
                              <m:e>
                                <m:r>
                                  <a:rPr lang="en-US" sz="1800" i="1">
                                    <a:solidFill>
                                      <a:srgbClr val="4C51BC"/>
                                    </a:solidFill>
                                    <a:latin typeface="Cambria Math" panose="02040503050406030204" pitchFamily="18" charset="0"/>
                                    <a:ea typeface="Cambria Math" panose="02040503050406030204" pitchFamily="18" charset="0"/>
                                  </a:rPr>
                                  <m:t>𝜆</m:t>
                                </m:r>
                              </m:e>
                              <m:sub>
                                <m:r>
                                  <a:rPr lang="en-US" sz="1800" b="0" i="1" smtClean="0">
                                    <a:solidFill>
                                      <a:srgbClr val="4C51BC"/>
                                    </a:solidFill>
                                    <a:latin typeface="Cambria Math" panose="02040503050406030204" pitchFamily="18" charset="0"/>
                                    <a:ea typeface="Cambria Math" panose="02040503050406030204" pitchFamily="18" charset="0"/>
                                  </a:rPr>
                                  <m:t>𝑖</m:t>
                                </m:r>
                              </m:sub>
                            </m:sSub>
                            <m:sSub>
                              <m:sSubPr>
                                <m:ctrlPr>
                                  <a:rPr lang="en-US" sz="1800" i="1">
                                    <a:solidFill>
                                      <a:srgbClr val="4C51BC"/>
                                    </a:solidFill>
                                    <a:latin typeface="Cambria Math" panose="02040503050406030204" pitchFamily="18" charset="0"/>
                                    <a:ea typeface="Cambria Math" panose="02040503050406030204" pitchFamily="18" charset="0"/>
                                  </a:rPr>
                                </m:ctrlPr>
                              </m:sSubPr>
                              <m:e>
                                <m:r>
                                  <a:rPr lang="en-US" sz="1800" i="1">
                                    <a:solidFill>
                                      <a:srgbClr val="4C51BC"/>
                                    </a:solidFill>
                                    <a:latin typeface="Cambria Math" panose="02040503050406030204" pitchFamily="18" charset="0"/>
                                    <a:ea typeface="Cambria Math" panose="02040503050406030204" pitchFamily="18" charset="0"/>
                                  </a:rPr>
                                  <m:t>𝜆</m:t>
                                </m:r>
                              </m:e>
                              <m:sub>
                                <m:r>
                                  <a:rPr lang="en-US" sz="1800" b="0" i="1" smtClean="0">
                                    <a:solidFill>
                                      <a:srgbClr val="4C51BC"/>
                                    </a:solidFill>
                                    <a:latin typeface="Cambria Math" panose="02040503050406030204" pitchFamily="18" charset="0"/>
                                    <a:ea typeface="Cambria Math" panose="02040503050406030204" pitchFamily="18" charset="0"/>
                                  </a:rPr>
                                  <m:t>𝑗</m:t>
                                </m:r>
                              </m:sub>
                            </m:sSub>
                            <m:sSub>
                              <m:sSubPr>
                                <m:ctrlPr>
                                  <a:rPr lang="fr-FR" sz="1800" i="1">
                                    <a:solidFill>
                                      <a:srgbClr val="4C51BC"/>
                                    </a:solidFill>
                                    <a:latin typeface="Cambria Math" panose="02040503050406030204" pitchFamily="18" charset="0"/>
                                    <a:ea typeface="Cambria Math" panose="02040503050406030204" pitchFamily="18" charset="0"/>
                                  </a:rPr>
                                </m:ctrlPr>
                              </m:sSubPr>
                              <m:e>
                                <m:r>
                                  <a:rPr lang="en-US" sz="1800" i="1">
                                    <a:solidFill>
                                      <a:srgbClr val="4C51BC"/>
                                    </a:solidFill>
                                    <a:latin typeface="Cambria Math" panose="02040503050406030204" pitchFamily="18" charset="0"/>
                                    <a:ea typeface="Cambria Math" panose="02040503050406030204" pitchFamily="18" charset="0"/>
                                  </a:rPr>
                                  <m:t>𝑙</m:t>
                                </m:r>
                              </m:e>
                              <m:sub>
                                <m:r>
                                  <a:rPr lang="en-US" sz="1800" b="0" i="1" smtClean="0">
                                    <a:solidFill>
                                      <a:srgbClr val="4C51BC"/>
                                    </a:solidFill>
                                    <a:latin typeface="Cambria Math" panose="02040503050406030204" pitchFamily="18" charset="0"/>
                                    <a:ea typeface="Cambria Math" panose="02040503050406030204" pitchFamily="18" charset="0"/>
                                  </a:rPr>
                                  <m:t>𝑖</m:t>
                                </m:r>
                              </m:sub>
                            </m:sSub>
                            <m:sSub>
                              <m:sSubPr>
                                <m:ctrlPr>
                                  <a:rPr lang="fr-FR" sz="1800" i="1">
                                    <a:solidFill>
                                      <a:srgbClr val="4C51BC"/>
                                    </a:solidFill>
                                    <a:latin typeface="Cambria Math" panose="02040503050406030204" pitchFamily="18" charset="0"/>
                                    <a:ea typeface="Cambria Math" panose="02040503050406030204" pitchFamily="18" charset="0"/>
                                  </a:rPr>
                                </m:ctrlPr>
                              </m:sSubPr>
                              <m:e>
                                <m:r>
                                  <a:rPr lang="en-US" sz="1800" i="1">
                                    <a:solidFill>
                                      <a:srgbClr val="4C51BC"/>
                                    </a:solidFill>
                                    <a:latin typeface="Cambria Math" panose="02040503050406030204" pitchFamily="18" charset="0"/>
                                    <a:ea typeface="Cambria Math" panose="02040503050406030204" pitchFamily="18" charset="0"/>
                                  </a:rPr>
                                  <m:t>𝑙</m:t>
                                </m:r>
                              </m:e>
                              <m:sub>
                                <m:r>
                                  <a:rPr lang="en-US" sz="1800" b="0" i="1" smtClean="0">
                                    <a:solidFill>
                                      <a:srgbClr val="4C51BC"/>
                                    </a:solidFill>
                                    <a:latin typeface="Cambria Math" panose="02040503050406030204" pitchFamily="18" charset="0"/>
                                    <a:ea typeface="Cambria Math" panose="02040503050406030204" pitchFamily="18" charset="0"/>
                                  </a:rPr>
                                  <m:t>𝑗</m:t>
                                </m:r>
                              </m:sub>
                            </m:sSub>
                          </m:e>
                        </m:nary>
                      </m:e>
                    </m:nary>
                    <m:sSup>
                      <m:sSupPr>
                        <m:ctrlPr>
                          <a:rPr lang="en-US" sz="1800" i="1" smtClean="0">
                            <a:solidFill>
                              <a:srgbClr val="4C51BC"/>
                            </a:solidFill>
                            <a:latin typeface="Cambria Math" panose="02040503050406030204" pitchFamily="18" charset="0"/>
                            <a:ea typeface="Cambria Math" panose="02040503050406030204" pitchFamily="18" charset="0"/>
                          </a:rPr>
                        </m:ctrlPr>
                      </m:sSupPr>
                      <m:e>
                        <m:sSub>
                          <m:sSubPr>
                            <m:ctrlPr>
                              <a:rPr lang="fr-FR" sz="1800" i="1">
                                <a:solidFill>
                                  <a:srgbClr val="4C51BC"/>
                                </a:solidFill>
                                <a:latin typeface="Cambria Math" panose="02040503050406030204" pitchFamily="18" charset="0"/>
                                <a:ea typeface="Cambria Math" panose="02040503050406030204" pitchFamily="18" charset="0"/>
                              </a:rPr>
                            </m:ctrlPr>
                          </m:sSubPr>
                          <m:e>
                            <m:r>
                              <a:rPr lang="en-US" sz="1800" b="0" i="1" smtClean="0">
                                <a:solidFill>
                                  <a:srgbClr val="4C51BC"/>
                                </a:solidFill>
                                <a:latin typeface="Cambria Math" panose="02040503050406030204" pitchFamily="18" charset="0"/>
                                <a:ea typeface="Cambria Math" panose="02040503050406030204" pitchFamily="18" charset="0"/>
                              </a:rPr>
                              <m:t>𝑥</m:t>
                            </m:r>
                          </m:e>
                          <m:sub>
                            <m:r>
                              <a:rPr lang="en-US" sz="1800" b="0" i="1" smtClean="0">
                                <a:solidFill>
                                  <a:srgbClr val="4C51BC"/>
                                </a:solidFill>
                                <a:latin typeface="Cambria Math" panose="02040503050406030204" pitchFamily="18" charset="0"/>
                                <a:ea typeface="Cambria Math" panose="02040503050406030204" pitchFamily="18" charset="0"/>
                              </a:rPr>
                              <m:t>𝑖</m:t>
                            </m:r>
                          </m:sub>
                        </m:sSub>
                      </m:e>
                      <m:sup>
                        <m:r>
                          <a:rPr lang="en-US" sz="1800" i="1">
                            <a:solidFill>
                              <a:srgbClr val="4C51BC"/>
                            </a:solidFill>
                            <a:latin typeface="Cambria Math" panose="02040503050406030204" pitchFamily="18" charset="0"/>
                            <a:ea typeface="Cambria Math" panose="02040503050406030204" pitchFamily="18" charset="0"/>
                          </a:rPr>
                          <m:t>𝑇</m:t>
                        </m:r>
                      </m:sup>
                    </m:sSup>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b="0" i="1" smtClean="0">
                            <a:solidFill>
                              <a:srgbClr val="4C51BC"/>
                            </a:solidFill>
                            <a:latin typeface="Cambria Math" panose="02040503050406030204" pitchFamily="18" charset="0"/>
                            <a:ea typeface="Cambria Math" panose="02040503050406030204" pitchFamily="18" charset="0"/>
                          </a:rPr>
                          <m:t>𝑥</m:t>
                        </m:r>
                      </m:e>
                      <m:sub>
                        <m:r>
                          <a:rPr lang="en-US" sz="1600" i="1">
                            <a:solidFill>
                              <a:srgbClr val="4C51BC"/>
                            </a:solidFill>
                            <a:latin typeface="Cambria Math" panose="02040503050406030204" pitchFamily="18" charset="0"/>
                            <a:ea typeface="Cambria Math" panose="02040503050406030204" pitchFamily="18" charset="0"/>
                          </a:rPr>
                          <m:t>𝑗</m:t>
                        </m:r>
                      </m:sub>
                    </m:sSub>
                  </m:oMath>
                </a14:m>
                <a:r>
                  <a:rPr lang="fr-FR" sz="1800" dirty="0">
                    <a:solidFill>
                      <a:srgbClr val="4C51BC"/>
                    </a:solidFill>
                    <a:latin typeface="Montserrat" panose="00000500000000000000" pitchFamily="2" charset="0"/>
                  </a:rPr>
                  <a:t> </a:t>
                </a:r>
                <a:endParaRPr lang="fr-FR" dirty="0"/>
              </a:p>
            </p:txBody>
          </p:sp>
        </mc:Choice>
        <mc:Fallback>
          <p:sp>
            <p:nvSpPr>
              <p:cNvPr id="12" name="ZoneTexte 11">
                <a:extLst>
                  <a:ext uri="{FF2B5EF4-FFF2-40B4-BE49-F238E27FC236}">
                    <a16:creationId xmlns:a16="http://schemas.microsoft.com/office/drawing/2014/main" id="{7A00E6F1-8008-A21A-A6A6-C708D87679DD}"/>
                  </a:ext>
                </a:extLst>
              </p:cNvPr>
              <p:cNvSpPr txBox="1">
                <a:spLocks noRot="1" noChangeAspect="1" noMove="1" noResize="1" noEditPoints="1" noAdjustHandles="1" noChangeArrowheads="1" noChangeShapeType="1" noTextEdit="1"/>
              </p:cNvSpPr>
              <p:nvPr/>
            </p:nvSpPr>
            <p:spPr>
              <a:xfrm>
                <a:off x="8036798" y="2770173"/>
                <a:ext cx="7070270" cy="451790"/>
              </a:xfrm>
              <a:prstGeom prst="rect">
                <a:avLst/>
              </a:prstGeom>
              <a:blipFill>
                <a:blip r:embed="rId3"/>
                <a:stretch>
                  <a:fillRect t="-85333" b="-142667"/>
                </a:stretch>
              </a:blipFill>
            </p:spPr>
            <p:txBody>
              <a:bodyPr/>
              <a:lstStyle/>
              <a:p>
                <a:r>
                  <a:rPr lang="fr-FR">
                    <a:noFill/>
                  </a:rPr>
                  <a:t> </a:t>
                </a:r>
              </a:p>
            </p:txBody>
          </p:sp>
        </mc:Fallback>
      </mc:AlternateContent>
    </p:spTree>
    <p:extLst>
      <p:ext uri="{BB962C8B-B14F-4D97-AF65-F5344CB8AC3E}">
        <p14:creationId xmlns:p14="http://schemas.microsoft.com/office/powerpoint/2010/main" val="2405121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0"/>
            <a:ext cx="635110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8" name="TextBox 27">
            <a:extLst>
              <a:ext uri="{FF2B5EF4-FFF2-40B4-BE49-F238E27FC236}">
                <a16:creationId xmlns:a16="http://schemas.microsoft.com/office/drawing/2014/main" id="{0FA9B3FE-1E63-97F5-6FE7-FFC96318AB60}"/>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Normalisation et résolution du problème</a:t>
            </a:r>
          </a:p>
        </p:txBody>
      </p:sp>
      <mc:AlternateContent xmlns:mc="http://schemas.openxmlformats.org/markup-compatibility/2006">
        <mc:Choice xmlns:a14="http://schemas.microsoft.com/office/drawing/2010/main" Requires="a14">
          <p:sp>
            <p:nvSpPr>
              <p:cNvPr id="5" name="TextBox 6">
                <a:extLst>
                  <a:ext uri="{FF2B5EF4-FFF2-40B4-BE49-F238E27FC236}">
                    <a16:creationId xmlns:a16="http://schemas.microsoft.com/office/drawing/2014/main" id="{13D12191-D043-9A68-01BB-7AE33F1070E4}"/>
                  </a:ext>
                </a:extLst>
              </p:cNvPr>
              <p:cNvSpPr txBox="1"/>
              <p:nvPr/>
            </p:nvSpPr>
            <p:spPr>
              <a:xfrm>
                <a:off x="-1" y="2644885"/>
                <a:ext cx="11830925" cy="3453318"/>
              </a:xfrm>
              <a:prstGeom prst="rect">
                <a:avLst/>
              </a:prstGeom>
              <a:solidFill>
                <a:srgbClr val="4DB2BB"/>
              </a:solidFill>
            </p:spPr>
            <p:txBody>
              <a:bodyPr wrap="square" rtlCol="0">
                <a:spAutoFit/>
              </a:bodyPr>
              <a:lstStyle/>
              <a:p>
                <a:pPr algn="ctr">
                  <a:lnSpc>
                    <a:spcPct val="150000"/>
                  </a:lnSpc>
                </a:pPr>
                <a:r>
                  <a:rPr lang="fr-FR" sz="1600" dirty="0">
                    <a:solidFill>
                      <a:schemeClr val="bg1"/>
                    </a:solidFill>
                    <a:latin typeface="Montserrat" panose="00000500000000000000" pitchFamily="2" charset="0"/>
                  </a:rPr>
                  <a:t>Ce qui donne les multiplicateurs de Lagrange optimaux </a:t>
                </a:r>
                <a14:m>
                  <m:oMath xmlns:m="http://schemas.openxmlformats.org/officeDocument/2006/math">
                    <m:sSup>
                      <m:sSupPr>
                        <m:ctrlPr>
                          <a:rPr lang="en-US" sz="1600" i="1" smtClean="0">
                            <a:solidFill>
                              <a:schemeClr val="bg1"/>
                            </a:solidFill>
                            <a:latin typeface="Cambria Math" panose="02040503050406030204" pitchFamily="18" charset="0"/>
                            <a:ea typeface="Cambria Math" panose="02040503050406030204" pitchFamily="18" charset="0"/>
                          </a:rPr>
                        </m:ctrlPr>
                      </m:sSupPr>
                      <m:e>
                        <m:sSub>
                          <m:sSubPr>
                            <m:ctrlPr>
                              <a:rPr lang="en-US" sz="1600" i="1">
                                <a:solidFill>
                                  <a:schemeClr val="bg1"/>
                                </a:solidFill>
                                <a:latin typeface="Cambria Math" panose="02040503050406030204" pitchFamily="18"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 </m:t>
                            </m:r>
                            <m:r>
                              <a:rPr lang="en-US" sz="1600" i="1">
                                <a:solidFill>
                                  <a:schemeClr val="bg1"/>
                                </a:solidFill>
                                <a:latin typeface="Cambria Math" panose="02040503050406030204" pitchFamily="18" charset="0"/>
                                <a:ea typeface="Cambria Math" panose="02040503050406030204" pitchFamily="18" charset="0"/>
                              </a:rPr>
                              <m:t>𝜆</m:t>
                            </m:r>
                          </m:e>
                          <m:sub>
                            <m:r>
                              <a:rPr lang="en-US" sz="1600" i="1">
                                <a:solidFill>
                                  <a:schemeClr val="bg1"/>
                                </a:solidFill>
                                <a:latin typeface="Cambria Math" panose="02040503050406030204" pitchFamily="18" charset="0"/>
                                <a:ea typeface="Cambria Math" panose="02040503050406030204" pitchFamily="18" charset="0"/>
                              </a:rPr>
                              <m:t>𝑘</m:t>
                            </m:r>
                          </m:sub>
                        </m:sSub>
                      </m:e>
                      <m:sup>
                        <m:r>
                          <a:rPr lang="en-US" sz="1600" b="0" i="1" smtClean="0">
                            <a:solidFill>
                              <a:schemeClr val="bg1"/>
                            </a:solidFill>
                            <a:latin typeface="Cambria Math" panose="02040503050406030204" pitchFamily="18" charset="0"/>
                            <a:ea typeface="Cambria Math" panose="02040503050406030204" pitchFamily="18" charset="0"/>
                          </a:rPr>
                          <m:t>∗</m:t>
                        </m:r>
                      </m:sup>
                    </m:sSup>
                  </m:oMath>
                </a14:m>
                <a:r>
                  <a:rPr lang="fr-FR" sz="1600" dirty="0">
                    <a:solidFill>
                      <a:schemeClr val="bg1"/>
                    </a:solidFill>
                    <a:latin typeface="Montserrat" panose="00000500000000000000" pitchFamily="2" charset="0"/>
                  </a:rPr>
                  <a:t> .</a:t>
                </a:r>
              </a:p>
              <a:p>
                <a:pPr algn="ctr">
                  <a:lnSpc>
                    <a:spcPct val="150000"/>
                  </a:lnSpc>
                </a:pPr>
                <a:endParaRPr lang="fr-FR" sz="1600" dirty="0">
                  <a:solidFill>
                    <a:schemeClr val="bg1"/>
                  </a:solidFill>
                  <a:latin typeface="Montserrat" panose="00000500000000000000" pitchFamily="2" charset="0"/>
                </a:endParaRPr>
              </a:p>
              <a:p>
                <a:pPr algn="ctr">
                  <a:lnSpc>
                    <a:spcPct val="150000"/>
                  </a:lnSpc>
                </a:pPr>
                <a:r>
                  <a:rPr lang="fr-FR" sz="1600" dirty="0">
                    <a:solidFill>
                      <a:schemeClr val="bg1"/>
                    </a:solidFill>
                    <a:latin typeface="Montserrat" panose="00000500000000000000" pitchFamily="2" charset="0"/>
                  </a:rPr>
                  <a:t>Afin d'obtenir l'hyperplan solution, on remplace w par sa valeur optimale w*, dans l'équation de l'hyperplan h(x), ce qui donne :</a:t>
                </a:r>
              </a:p>
              <a:p>
                <a:pPr algn="ctr">
                  <a:lnSpc>
                    <a:spcPct val="150000"/>
                  </a:lnSpc>
                </a:pPr>
                <a14:m>
                  <m:oMath xmlns:m="http://schemas.openxmlformats.org/officeDocument/2006/math">
                    <m:r>
                      <m:rPr>
                        <m:sty m:val="p"/>
                      </m:rPr>
                      <a:rPr lang="en-US" sz="1600" i="1">
                        <a:solidFill>
                          <a:schemeClr val="bg1"/>
                        </a:solidFill>
                        <a:latin typeface="Cambria Math" panose="02040503050406030204" pitchFamily="18" charset="0"/>
                      </a:rPr>
                      <m:t>h</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𝑥</m:t>
                        </m:r>
                      </m:e>
                    </m:d>
                    <m:r>
                      <a:rPr lang="en-US" sz="1600" b="0" i="1" smtClean="0">
                        <a:solidFill>
                          <a:schemeClr val="bg1"/>
                        </a:solidFill>
                        <a:latin typeface="Cambria Math" panose="02040503050406030204" pitchFamily="18" charset="0"/>
                      </a:rPr>
                      <m:t>=</m:t>
                    </m:r>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𝑤</m:t>
                        </m:r>
                      </m:e>
                      <m:sup>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𝑇</m:t>
                        </m:r>
                      </m:sup>
                    </m:sSup>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𝑥</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𝑏</m:t>
                    </m:r>
                    <m:r>
                      <a:rPr lang="en-US" sz="1600" b="0" i="1" smtClean="0">
                        <a:solidFill>
                          <a:schemeClr val="bg1"/>
                        </a:solidFill>
                        <a:latin typeface="Cambria Math" panose="02040503050406030204" pitchFamily="18" charset="0"/>
                      </a:rPr>
                      <m:t> </m:t>
                    </m:r>
                  </m:oMath>
                </a14:m>
                <a:r>
                  <a:rPr lang="fr-FR" sz="1600" dirty="0">
                    <a:solidFill>
                      <a:schemeClr val="bg1"/>
                    </a:solidFill>
                    <a:latin typeface="Montserrat" panose="00000500000000000000" pitchFamily="2" charset="0"/>
                  </a:rPr>
                  <a:t> avec </a:t>
                </a:r>
                <a14:m>
                  <m:oMath xmlns:m="http://schemas.openxmlformats.org/officeDocument/2006/math">
                    <m:sSup>
                      <m:sSupPr>
                        <m:ctrlPr>
                          <a:rPr lang="en-US" sz="1600" i="1" smtClean="0">
                            <a:solidFill>
                              <a:schemeClr val="bg1"/>
                            </a:solidFill>
                            <a:latin typeface="Cambria Math" panose="02040503050406030204" pitchFamily="18" charset="0"/>
                            <a:ea typeface="Cambria Math" panose="02040503050406030204" pitchFamily="18" charset="0"/>
                          </a:rPr>
                        </m:ctrlPr>
                      </m:sSupPr>
                      <m:e>
                        <m:r>
                          <a:rPr lang="en-US" sz="1600" i="1">
                            <a:solidFill>
                              <a:schemeClr val="bg1"/>
                            </a:solidFill>
                            <a:latin typeface="Cambria Math" panose="02040503050406030204" pitchFamily="18" charset="0"/>
                            <a:ea typeface="Cambria Math" panose="02040503050406030204" pitchFamily="18" charset="0"/>
                          </a:rPr>
                          <m:t>𝑤</m:t>
                        </m:r>
                      </m:e>
                      <m:sup>
                        <m:r>
                          <a:rPr lang="en-US" sz="1600" i="1">
                            <a:solidFill>
                              <a:schemeClr val="bg1"/>
                            </a:solidFill>
                            <a:latin typeface="Cambria Math" panose="02040503050406030204" pitchFamily="18" charset="0"/>
                            <a:ea typeface="Cambria Math" panose="02040503050406030204" pitchFamily="18" charset="0"/>
                          </a:rPr>
                          <m:t>∗</m:t>
                        </m:r>
                      </m:sup>
                    </m:sSup>
                    <m:r>
                      <a:rPr lang="en-US" sz="1600" b="0" i="1" smtClean="0">
                        <a:solidFill>
                          <a:schemeClr val="bg1"/>
                        </a:solidFill>
                        <a:latin typeface="Cambria Math" panose="02040503050406030204" pitchFamily="18" charset="0"/>
                        <a:ea typeface="Cambria Math" panose="02040503050406030204" pitchFamily="18" charset="0"/>
                      </a:rPr>
                      <m:t>=</m:t>
                    </m:r>
                    <m:nary>
                      <m:naryPr>
                        <m:chr m:val="∑"/>
                        <m:limLoc m:val="subSup"/>
                        <m:ctrlPr>
                          <a:rPr lang="en-US" sz="1600" i="1">
                            <a:solidFill>
                              <a:schemeClr val="bg1"/>
                            </a:solidFill>
                            <a:latin typeface="Cambria Math" panose="02040503050406030204" pitchFamily="18" charset="0"/>
                            <a:ea typeface="Cambria Math" panose="02040503050406030204" pitchFamily="18" charset="0"/>
                          </a:rPr>
                        </m:ctrlPr>
                      </m:naryPr>
                      <m:sub>
                        <m:r>
                          <m:rPr>
                            <m:brk m:alnAt="25"/>
                          </m:rPr>
                          <a:rPr lang="en-US" sz="1600" i="1">
                            <a:solidFill>
                              <a:schemeClr val="bg1"/>
                            </a:solidFill>
                            <a:latin typeface="Cambria Math" panose="02040503050406030204" pitchFamily="18" charset="0"/>
                            <a:ea typeface="Cambria Math" panose="02040503050406030204" pitchFamily="18" charset="0"/>
                          </a:rPr>
                          <m:t>𝑘</m:t>
                        </m:r>
                        <m:r>
                          <a:rPr lang="en-US" sz="1600" i="1">
                            <a:solidFill>
                              <a:schemeClr val="bg1"/>
                            </a:solidFill>
                            <a:latin typeface="Cambria Math" panose="02040503050406030204" pitchFamily="18" charset="0"/>
                            <a:ea typeface="Cambria Math" panose="02040503050406030204" pitchFamily="18" charset="0"/>
                          </a:rPr>
                          <m:t>=1</m:t>
                        </m:r>
                      </m:sub>
                      <m:sup>
                        <m:r>
                          <a:rPr lang="en-US" sz="1600" i="1">
                            <a:solidFill>
                              <a:schemeClr val="bg1"/>
                            </a:solidFill>
                            <a:latin typeface="Cambria Math" panose="02040503050406030204" pitchFamily="18" charset="0"/>
                            <a:ea typeface="Cambria Math" panose="02040503050406030204" pitchFamily="18" charset="0"/>
                          </a:rPr>
                          <m:t>𝑘</m:t>
                        </m:r>
                        <m:r>
                          <a:rPr lang="en-US" sz="1600" i="1">
                            <a:solidFill>
                              <a:schemeClr val="bg1"/>
                            </a:solidFill>
                            <a:latin typeface="Cambria Math" panose="02040503050406030204" pitchFamily="18" charset="0"/>
                            <a:ea typeface="Cambria Math" panose="02040503050406030204" pitchFamily="18" charset="0"/>
                          </a:rPr>
                          <m:t>=</m:t>
                        </m:r>
                        <m:r>
                          <a:rPr lang="en-US" sz="1600" i="1">
                            <a:solidFill>
                              <a:schemeClr val="bg1"/>
                            </a:solidFill>
                            <a:latin typeface="Cambria Math" panose="02040503050406030204" pitchFamily="18" charset="0"/>
                            <a:ea typeface="Cambria Math" panose="02040503050406030204" pitchFamily="18" charset="0"/>
                          </a:rPr>
                          <m:t>𝑝</m:t>
                        </m:r>
                      </m:sup>
                      <m:e>
                        <m:sSup>
                          <m:sSupPr>
                            <m:ctrlPr>
                              <a:rPr lang="en-US" sz="1600" i="1">
                                <a:solidFill>
                                  <a:schemeClr val="bg1"/>
                                </a:solidFill>
                                <a:latin typeface="Cambria Math" panose="02040503050406030204" pitchFamily="18" charset="0"/>
                                <a:ea typeface="Cambria Math" panose="02040503050406030204" pitchFamily="18" charset="0"/>
                              </a:rPr>
                            </m:ctrlPr>
                          </m:sSupPr>
                          <m:e>
                            <m:sSub>
                              <m:sSubPr>
                                <m:ctrlPr>
                                  <a:rPr lang="en-US" sz="1600" i="1">
                                    <a:solidFill>
                                      <a:schemeClr val="bg1"/>
                                    </a:solidFill>
                                    <a:latin typeface="Cambria Math" panose="02040503050406030204" pitchFamily="18"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 </m:t>
                                </m:r>
                                <m:r>
                                  <a:rPr lang="en-US" sz="1600" i="1">
                                    <a:solidFill>
                                      <a:schemeClr val="bg1"/>
                                    </a:solidFill>
                                    <a:latin typeface="Cambria Math" panose="02040503050406030204" pitchFamily="18" charset="0"/>
                                    <a:ea typeface="Cambria Math" panose="02040503050406030204" pitchFamily="18" charset="0"/>
                                  </a:rPr>
                                  <m:t>𝜆</m:t>
                                </m:r>
                              </m:e>
                              <m:sub>
                                <m:r>
                                  <a:rPr lang="en-US" sz="1600" i="1">
                                    <a:solidFill>
                                      <a:schemeClr val="bg1"/>
                                    </a:solidFill>
                                    <a:latin typeface="Cambria Math" panose="02040503050406030204" pitchFamily="18" charset="0"/>
                                    <a:ea typeface="Cambria Math" panose="02040503050406030204" pitchFamily="18" charset="0"/>
                                  </a:rPr>
                                  <m:t>𝑘</m:t>
                                </m:r>
                              </m:sub>
                            </m:sSub>
                          </m:e>
                          <m:sup>
                            <m:r>
                              <a:rPr lang="en-US" sz="1600" i="1">
                                <a:solidFill>
                                  <a:schemeClr val="bg1"/>
                                </a:solidFill>
                                <a:latin typeface="Cambria Math" panose="02040503050406030204" pitchFamily="18" charset="0"/>
                                <a:ea typeface="Cambria Math" panose="02040503050406030204" pitchFamily="18" charset="0"/>
                              </a:rPr>
                              <m:t>∗</m:t>
                            </m:r>
                          </m:sup>
                        </m:sSup>
                        <m:sSub>
                          <m:sSubPr>
                            <m:ctrlPr>
                              <a:rPr lang="fr-FR" sz="1600" i="1">
                                <a:solidFill>
                                  <a:schemeClr val="bg1"/>
                                </a:solidFill>
                                <a:latin typeface="Cambria Math" panose="02040503050406030204" pitchFamily="18"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𝑙</m:t>
                            </m:r>
                          </m:e>
                          <m:sub>
                            <m:r>
                              <a:rPr lang="en-US" sz="1600" i="1">
                                <a:solidFill>
                                  <a:schemeClr val="bg1"/>
                                </a:solidFill>
                                <a:latin typeface="Cambria Math" panose="02040503050406030204" pitchFamily="18" charset="0"/>
                                <a:ea typeface="Cambria Math" panose="02040503050406030204" pitchFamily="18" charset="0"/>
                              </a:rPr>
                              <m:t>𝑘</m:t>
                            </m:r>
                          </m:sub>
                        </m:sSub>
                        <m:sSub>
                          <m:sSubPr>
                            <m:ctrlPr>
                              <a:rPr lang="fr-FR" sz="1600" i="1">
                                <a:solidFill>
                                  <a:schemeClr val="bg1"/>
                                </a:solidFill>
                                <a:latin typeface="Cambria Math" panose="02040503050406030204" pitchFamily="18"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𝑥</m:t>
                            </m:r>
                          </m:e>
                          <m:sub>
                            <m:r>
                              <a:rPr lang="en-US" sz="1600" i="1">
                                <a:solidFill>
                                  <a:schemeClr val="bg1"/>
                                </a:solidFill>
                                <a:latin typeface="Cambria Math" panose="02040503050406030204" pitchFamily="18" charset="0"/>
                                <a:ea typeface="Cambria Math" panose="02040503050406030204" pitchFamily="18" charset="0"/>
                              </a:rPr>
                              <m:t>𝑘</m:t>
                            </m:r>
                          </m:sub>
                        </m:sSub>
                        <m:r>
                          <a:rPr lang="en-US" sz="1600" i="1">
                            <a:solidFill>
                              <a:schemeClr val="bg1"/>
                            </a:solidFill>
                            <a:latin typeface="Cambria Math" panose="02040503050406030204" pitchFamily="18" charset="0"/>
                            <a:ea typeface="Cambria Math" panose="02040503050406030204" pitchFamily="18" charset="0"/>
                          </a:rPr>
                          <m:t> </m:t>
                        </m:r>
                      </m:e>
                    </m:nary>
                  </m:oMath>
                </a14:m>
                <a:endParaRPr lang="fr-FR" sz="1600" dirty="0">
                  <a:solidFill>
                    <a:schemeClr val="bg1"/>
                  </a:solidFill>
                  <a:latin typeface="Montserrat" panose="00000500000000000000" pitchFamily="2" charset="0"/>
                </a:endParaRPr>
              </a:p>
              <a:p>
                <a:pPr>
                  <a:lnSpc>
                    <a:spcPct val="150000"/>
                  </a:lnSpc>
                </a:pPr>
                <a:r>
                  <a:rPr lang="fr-FR" sz="1600" dirty="0">
                    <a:solidFill>
                      <a:srgbClr val="BD504B"/>
                    </a:solidFill>
                    <a:latin typeface="Montserrat" panose="00000500000000000000" pitchFamily="2" charset="0"/>
                  </a:rPr>
                  <a:t>Remarque</a:t>
                </a:r>
                <a:r>
                  <a:rPr lang="fr-FR" sz="1600" dirty="0">
                    <a:solidFill>
                      <a:schemeClr val="bg1"/>
                    </a:solidFill>
                    <a:latin typeface="Montserrat" panose="00000500000000000000" pitchFamily="2" charset="0"/>
                  </a:rPr>
                  <a:t>:</a:t>
                </a:r>
              </a:p>
              <a:p>
                <a:pPr marL="285750" indent="-285750">
                  <a:lnSpc>
                    <a:spcPct val="150000"/>
                  </a:lnSpc>
                  <a:buFont typeface="Wingdings" panose="05000000000000000000" pitchFamily="2" charset="2"/>
                  <a:buChar char="q"/>
                </a:pPr>
                <a:r>
                  <a:rPr lang="fr-FR" sz="1600" dirty="0">
                    <a:solidFill>
                      <a:schemeClr val="bg1"/>
                    </a:solidFill>
                    <a:latin typeface="Montserrat" panose="00000500000000000000" pitchFamily="2" charset="0"/>
                  </a:rPr>
                  <a:t>La contrainte d’exclusion de Kuhn &amp; Tucker donne:</a:t>
                </a:r>
                <a:r>
                  <a:rPr lang="en-US" sz="1600" b="0" dirty="0">
                    <a:solidFill>
                      <a:srgbClr val="4C51BC"/>
                    </a:solidFill>
                    <a:ea typeface="Cambria Math" panose="02040503050406030204" pitchFamily="18" charset="0"/>
                  </a:rPr>
                  <a:t> </a:t>
                </a:r>
                <a14:m>
                  <m:oMath xmlns:m="http://schemas.openxmlformats.org/officeDocument/2006/math">
                    <m:sSub>
                      <m:sSubPr>
                        <m:ctrlPr>
                          <a:rPr lang="en-US" sz="1600" b="0" i="1" smtClean="0">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𝑘</m:t>
                        </m:r>
                      </m:sub>
                    </m:sSub>
                    <m:d>
                      <m:dPr>
                        <m:begChr m:val="["/>
                        <m:endChr m:val="]"/>
                        <m:ctrlPr>
                          <a:rPr lang="en-US" sz="1600" b="0" i="1" smtClean="0">
                            <a:solidFill>
                              <a:srgbClr val="4C51BC"/>
                            </a:solidFill>
                            <a:latin typeface="Cambria Math" panose="02040503050406030204" pitchFamily="18" charset="0"/>
                            <a:ea typeface="Cambria Math" panose="02040503050406030204" pitchFamily="18" charset="0"/>
                          </a:rPr>
                        </m:ctrlPr>
                      </m:dPr>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b="0" i="1" smtClean="0">
                                <a:solidFill>
                                  <a:srgbClr val="4C51BC"/>
                                </a:solidFill>
                                <a:latin typeface="Cambria Math" panose="02040503050406030204" pitchFamily="18" charset="0"/>
                                <a:ea typeface="Cambria Math" panose="02040503050406030204" pitchFamily="18" charset="0"/>
                              </a:rPr>
                              <m:t>𝑙</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b="0" i="1" smtClean="0">
                            <a:solidFill>
                              <a:srgbClr val="4C51BC"/>
                            </a:solidFill>
                            <a:latin typeface="Cambria Math" panose="02040503050406030204" pitchFamily="18" charset="0"/>
                            <a:ea typeface="Cambria Math" panose="02040503050406030204" pitchFamily="18" charset="0"/>
                          </a:rPr>
                          <m:t>h</m:t>
                        </m:r>
                        <m:d>
                          <m:dPr>
                            <m:ctrlPr>
                              <a:rPr lang="en-US" sz="1600" b="0" i="1" smtClean="0">
                                <a:solidFill>
                                  <a:srgbClr val="4C51BC"/>
                                </a:solidFill>
                                <a:latin typeface="Cambria Math" panose="02040503050406030204" pitchFamily="18" charset="0"/>
                                <a:ea typeface="Cambria Math" panose="02040503050406030204" pitchFamily="18" charset="0"/>
                              </a:rPr>
                            </m:ctrlPr>
                          </m:dPr>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b="0" i="1" smtClean="0">
                                    <a:solidFill>
                                      <a:srgbClr val="4C51BC"/>
                                    </a:solidFill>
                                    <a:latin typeface="Cambria Math" panose="02040503050406030204" pitchFamily="18" charset="0"/>
                                    <a:ea typeface="Cambria Math" panose="02040503050406030204" pitchFamily="18" charset="0"/>
                                  </a:rPr>
                                  <m:t>𝑥</m:t>
                                </m:r>
                              </m:e>
                              <m:sub>
                                <m:r>
                                  <a:rPr lang="en-US" sz="1600" i="1">
                                    <a:solidFill>
                                      <a:srgbClr val="4C51BC"/>
                                    </a:solidFill>
                                    <a:latin typeface="Cambria Math" panose="02040503050406030204" pitchFamily="18" charset="0"/>
                                    <a:ea typeface="Cambria Math" panose="02040503050406030204" pitchFamily="18" charset="0"/>
                                  </a:rPr>
                                  <m:t>𝑘</m:t>
                                </m:r>
                              </m:sub>
                            </m:sSub>
                          </m:e>
                        </m:d>
                        <m:r>
                          <a:rPr lang="en-US" sz="1600" b="0" i="1" smtClean="0">
                            <a:solidFill>
                              <a:srgbClr val="4C51BC"/>
                            </a:solidFill>
                            <a:latin typeface="Cambria Math" panose="02040503050406030204" pitchFamily="18" charset="0"/>
                            <a:ea typeface="Cambria Math" panose="02040503050406030204" pitchFamily="18" charset="0"/>
                          </a:rPr>
                          <m:t>−1</m:t>
                        </m:r>
                      </m:e>
                    </m:d>
                    <m:r>
                      <a:rPr lang="en-US" sz="1600" b="0" i="1" smtClean="0">
                        <a:solidFill>
                          <a:srgbClr val="4C51BC"/>
                        </a:solidFill>
                        <a:latin typeface="Cambria Math" panose="02040503050406030204" pitchFamily="18" charset="0"/>
                        <a:ea typeface="Cambria Math" panose="02040503050406030204" pitchFamily="18" charset="0"/>
                      </a:rPr>
                      <m:t>=0</m:t>
                    </m:r>
                  </m:oMath>
                </a14:m>
                <a:r>
                  <a:rPr lang="fr-FR" sz="1600" dirty="0">
                    <a:solidFill>
                      <a:schemeClr val="bg1"/>
                    </a:solidFill>
                    <a:latin typeface="Montserrat" panose="00000500000000000000" pitchFamily="2" charset="0"/>
                  </a:rPr>
                  <a:t> ce qui implique que Les seuls points pour lesquels les contraintes du lagrangien sont actives sont donc les vecteurs supports. En d'autres termes, seuls les vecteurs supports participent à la définition de l'hyperplan optimal.</a:t>
                </a:r>
              </a:p>
            </p:txBody>
          </p:sp>
        </mc:Choice>
        <mc:Fallback>
          <p:sp>
            <p:nvSpPr>
              <p:cNvPr id="5" name="TextBox 6">
                <a:extLst>
                  <a:ext uri="{FF2B5EF4-FFF2-40B4-BE49-F238E27FC236}">
                    <a16:creationId xmlns:a16="http://schemas.microsoft.com/office/drawing/2014/main" id="{13D12191-D043-9A68-01BB-7AE33F1070E4}"/>
                  </a:ext>
                </a:extLst>
              </p:cNvPr>
              <p:cNvSpPr txBox="1">
                <a:spLocks noRot="1" noChangeAspect="1" noMove="1" noResize="1" noEditPoints="1" noAdjustHandles="1" noChangeArrowheads="1" noChangeShapeType="1" noTextEdit="1"/>
              </p:cNvSpPr>
              <p:nvPr/>
            </p:nvSpPr>
            <p:spPr>
              <a:xfrm>
                <a:off x="-1" y="2644885"/>
                <a:ext cx="11830925" cy="3453318"/>
              </a:xfrm>
              <a:prstGeom prst="rect">
                <a:avLst/>
              </a:prstGeom>
              <a:blipFill>
                <a:blip r:embed="rId2"/>
                <a:stretch>
                  <a:fillRect l="-258" b="-1413"/>
                </a:stretch>
              </a:blipFill>
            </p:spPr>
            <p:txBody>
              <a:bodyPr/>
              <a:lstStyle/>
              <a:p>
                <a:r>
                  <a:rPr lang="fr-FR">
                    <a:noFill/>
                  </a:rPr>
                  <a:t> </a:t>
                </a:r>
              </a:p>
            </p:txBody>
          </p:sp>
        </mc:Fallback>
      </mc:AlternateContent>
      <p:sp>
        <p:nvSpPr>
          <p:cNvPr id="15" name="TextBox 6">
            <a:extLst>
              <a:ext uri="{FF2B5EF4-FFF2-40B4-BE49-F238E27FC236}">
                <a16:creationId xmlns:a16="http://schemas.microsoft.com/office/drawing/2014/main" id="{22550855-F6D6-F75D-CA83-B29DBF91DA94}"/>
              </a:ext>
            </a:extLst>
          </p:cNvPr>
          <p:cNvSpPr txBox="1"/>
          <p:nvPr/>
        </p:nvSpPr>
        <p:spPr>
          <a:xfrm>
            <a:off x="6575027" y="1707437"/>
            <a:ext cx="6162460" cy="338106"/>
          </a:xfrm>
          <a:prstGeom prst="rect">
            <a:avLst/>
          </a:prstGeom>
          <a:noFill/>
        </p:spPr>
        <p:txBody>
          <a:bodyPr wrap="square" rtlCol="0">
            <a:spAutoFit/>
          </a:bodyPr>
          <a:lstStyle/>
          <a:p>
            <a:pPr algn="just">
              <a:lnSpc>
                <a:spcPct val="150000"/>
              </a:lnSpc>
            </a:pPr>
            <a:r>
              <a:rPr lang="en-US" sz="1200" dirty="0">
                <a:solidFill>
                  <a:srgbClr val="BD504B"/>
                </a:solidFill>
                <a:latin typeface="Montserrat" panose="00000500000000000000" pitchFamily="2" charset="0"/>
              </a:rPr>
              <a:t>* On suppose </a:t>
            </a:r>
            <a:r>
              <a:rPr lang="en-US" sz="1200" dirty="0" err="1">
                <a:solidFill>
                  <a:srgbClr val="BD504B"/>
                </a:solidFill>
                <a:latin typeface="Montserrat" panose="00000500000000000000" pitchFamily="2" charset="0"/>
              </a:rPr>
              <a:t>avoir</a:t>
            </a:r>
            <a:r>
              <a:rPr lang="en-US" sz="1200" dirty="0">
                <a:solidFill>
                  <a:srgbClr val="BD504B"/>
                </a:solidFill>
                <a:latin typeface="Montserrat" panose="00000500000000000000" pitchFamily="2" charset="0"/>
              </a:rPr>
              <a:t>  p points dans la base </a:t>
            </a:r>
            <a:r>
              <a:rPr lang="fr-FR" sz="1200" dirty="0">
                <a:solidFill>
                  <a:srgbClr val="BD504B"/>
                </a:solidFill>
                <a:latin typeface="Montserrat" panose="00000500000000000000" pitchFamily="2" charset="0"/>
              </a:rPr>
              <a:t>d’entrainement</a:t>
            </a:r>
          </a:p>
        </p:txBody>
      </p:sp>
      <mc:AlternateContent xmlns:mc="http://schemas.openxmlformats.org/markup-compatibility/2006">
        <mc:Choice xmlns:a14="http://schemas.microsoft.com/office/drawing/2010/main" Requires="a14">
          <p:sp>
            <p:nvSpPr>
              <p:cNvPr id="2" name="TextBox 27">
                <a:extLst>
                  <a:ext uri="{FF2B5EF4-FFF2-40B4-BE49-F238E27FC236}">
                    <a16:creationId xmlns:a16="http://schemas.microsoft.com/office/drawing/2014/main" id="{A4BEBA54-BEE2-FD8E-5282-6B3D6F3F9411}"/>
                  </a:ext>
                </a:extLst>
              </p:cNvPr>
              <p:cNvSpPr txBox="1"/>
              <p:nvPr/>
            </p:nvSpPr>
            <p:spPr>
              <a:xfrm>
                <a:off x="1843797" y="-86838"/>
                <a:ext cx="13521178" cy="1106265"/>
              </a:xfrm>
              <a:prstGeom prst="rect">
                <a:avLst/>
              </a:prstGeom>
              <a:noFill/>
            </p:spPr>
            <p:txBody>
              <a:bodyPr wrap="square" rtlCol="0">
                <a:spAutoFit/>
              </a:bodyPr>
              <a:lstStyle/>
              <a:p>
                <a:pPr algn="just">
                  <a:lnSpc>
                    <a:spcPct val="150000"/>
                  </a:lnSpc>
                </a:pPr>
                <a:r>
                  <a:rPr lang="fr-FR" sz="2000" dirty="0">
                    <a:solidFill>
                      <a:srgbClr val="4C51BC"/>
                    </a:solidFill>
                    <a:latin typeface="Montserrat" panose="00000500000000000000" pitchFamily="2" charset="0"/>
                  </a:rPr>
                  <a:t>Maximiser  </a:t>
                </a:r>
                <a14:m>
                  <m:oMath xmlns:m="http://schemas.openxmlformats.org/officeDocument/2006/math">
                    <m:acc>
                      <m:accPr>
                        <m:chr m:val="̃"/>
                        <m:ctrlPr>
                          <a:rPr lang="en-US" b="0" i="1" smtClean="0">
                            <a:solidFill>
                              <a:srgbClr val="4C51BC"/>
                            </a:solidFill>
                            <a:latin typeface="Cambria Math" panose="02040503050406030204" pitchFamily="18" charset="0"/>
                          </a:rPr>
                        </m:ctrlPr>
                      </m:accPr>
                      <m:e>
                        <m:r>
                          <a:rPr lang="en-US" b="0" i="1" smtClean="0">
                            <a:solidFill>
                              <a:srgbClr val="4C51BC"/>
                            </a:solidFill>
                            <a:latin typeface="Cambria Math" panose="02040503050406030204" pitchFamily="18" charset="0"/>
                          </a:rPr>
                          <m:t>𝐿</m:t>
                        </m:r>
                      </m:e>
                    </m:acc>
                    <m:d>
                      <m:dPr>
                        <m:ctrlPr>
                          <a:rPr lang="en-US" b="0" i="1" smtClean="0">
                            <a:solidFill>
                              <a:srgbClr val="4C51BC"/>
                            </a:solidFill>
                            <a:latin typeface="Cambria Math" panose="02040503050406030204" pitchFamily="18" charset="0"/>
                          </a:rPr>
                        </m:ctrlPr>
                      </m:dPr>
                      <m:e>
                        <m:r>
                          <a:rPr lang="en-US" i="1">
                            <a:solidFill>
                              <a:srgbClr val="4C51BC"/>
                            </a:solidFill>
                            <a:latin typeface="Cambria Math" panose="02040503050406030204" pitchFamily="18" charset="0"/>
                            <a:ea typeface="Cambria Math" panose="02040503050406030204" pitchFamily="18" charset="0"/>
                          </a:rPr>
                          <m:t>𝜆</m:t>
                        </m:r>
                      </m:e>
                    </m:d>
                    <m:r>
                      <a:rPr lang="en-US" b="0" i="1" smtClean="0">
                        <a:solidFill>
                          <a:srgbClr val="4C51BC"/>
                        </a:solidFill>
                        <a:latin typeface="Cambria Math" panose="02040503050406030204" pitchFamily="18" charset="0"/>
                        <a:ea typeface="Cambria Math" panose="02040503050406030204" pitchFamily="18" charset="0"/>
                      </a:rPr>
                      <m:t>=</m:t>
                    </m:r>
                    <m:nary>
                      <m:naryPr>
                        <m:chr m:val="∑"/>
                        <m:limLoc m:val="subSup"/>
                        <m:ctrlPr>
                          <a:rPr lang="en-US" sz="2000" b="0" i="1" smtClean="0">
                            <a:solidFill>
                              <a:srgbClr val="4C51BC"/>
                            </a:solidFill>
                            <a:latin typeface="Cambria Math" panose="02040503050406030204" pitchFamily="18" charset="0"/>
                            <a:ea typeface="Cambria Math" panose="02040503050406030204" pitchFamily="18" charset="0"/>
                          </a:rPr>
                        </m:ctrlPr>
                      </m:naryPr>
                      <m:sub>
                        <m:r>
                          <m:rPr>
                            <m:brk m:alnAt="25"/>
                          </m:rPr>
                          <a:rPr lang="en-US" sz="2000" b="0" i="1" smtClean="0">
                            <a:solidFill>
                              <a:srgbClr val="4C51BC"/>
                            </a:solidFill>
                            <a:latin typeface="Cambria Math" panose="02040503050406030204" pitchFamily="18" charset="0"/>
                            <a:ea typeface="Cambria Math" panose="02040503050406030204" pitchFamily="18" charset="0"/>
                          </a:rPr>
                          <m:t>𝑘</m:t>
                        </m:r>
                        <m:r>
                          <a:rPr lang="en-US" sz="2000" b="0" i="1" smtClean="0">
                            <a:solidFill>
                              <a:srgbClr val="4C51BC"/>
                            </a:solidFill>
                            <a:latin typeface="Cambria Math" panose="02040503050406030204" pitchFamily="18" charset="0"/>
                            <a:ea typeface="Cambria Math" panose="02040503050406030204" pitchFamily="18" charset="0"/>
                          </a:rPr>
                          <m:t>=1</m:t>
                        </m:r>
                      </m:sub>
                      <m:sup>
                        <m:r>
                          <a:rPr lang="en-US" sz="2000" b="0" i="1" smtClean="0">
                            <a:solidFill>
                              <a:srgbClr val="4C51BC"/>
                            </a:solidFill>
                            <a:latin typeface="Cambria Math" panose="02040503050406030204" pitchFamily="18" charset="0"/>
                            <a:ea typeface="Cambria Math" panose="02040503050406030204" pitchFamily="18" charset="0"/>
                          </a:rPr>
                          <m:t>𝑘</m:t>
                        </m:r>
                        <m:r>
                          <a:rPr lang="en-US" sz="2000" b="0" i="1" smtClean="0">
                            <a:solidFill>
                              <a:srgbClr val="4C51BC"/>
                            </a:solidFill>
                            <a:latin typeface="Cambria Math" panose="02040503050406030204" pitchFamily="18" charset="0"/>
                            <a:ea typeface="Cambria Math" panose="02040503050406030204" pitchFamily="18" charset="0"/>
                          </a:rPr>
                          <m:t>=</m:t>
                        </m:r>
                        <m:r>
                          <a:rPr lang="en-US" sz="2000" b="0" i="1" smtClean="0">
                            <a:solidFill>
                              <a:srgbClr val="4C51BC"/>
                            </a:solidFill>
                            <a:latin typeface="Cambria Math" panose="02040503050406030204" pitchFamily="18" charset="0"/>
                            <a:ea typeface="Cambria Math" panose="02040503050406030204" pitchFamily="18" charset="0"/>
                          </a:rPr>
                          <m:t>𝑝</m:t>
                        </m:r>
                      </m:sup>
                      <m:e>
                        <m:sSub>
                          <m:sSubPr>
                            <m:ctrlPr>
                              <a:rPr lang="en-US" sz="2000" b="0" i="1" smtClean="0">
                                <a:solidFill>
                                  <a:srgbClr val="4C51BC"/>
                                </a:solidFill>
                                <a:latin typeface="Cambria Math" panose="02040503050406030204" pitchFamily="18" charset="0"/>
                                <a:ea typeface="Cambria Math" panose="02040503050406030204" pitchFamily="18" charset="0"/>
                              </a:rPr>
                            </m:ctrlPr>
                          </m:sSubPr>
                          <m:e>
                            <m:r>
                              <a:rPr lang="en-US" sz="2000" i="1">
                                <a:solidFill>
                                  <a:srgbClr val="4C51BC"/>
                                </a:solidFill>
                                <a:latin typeface="Cambria Math" panose="02040503050406030204" pitchFamily="18" charset="0"/>
                                <a:ea typeface="Cambria Math" panose="02040503050406030204" pitchFamily="18" charset="0"/>
                              </a:rPr>
                              <m:t>𝜆</m:t>
                            </m:r>
                          </m:e>
                          <m:sub>
                            <m:r>
                              <a:rPr lang="en-US" sz="2000" b="0" i="1" smtClean="0">
                                <a:solidFill>
                                  <a:srgbClr val="4C51BC"/>
                                </a:solidFill>
                                <a:latin typeface="Cambria Math" panose="02040503050406030204" pitchFamily="18" charset="0"/>
                                <a:ea typeface="Cambria Math" panose="02040503050406030204" pitchFamily="18" charset="0"/>
                              </a:rPr>
                              <m:t>𝑘</m:t>
                            </m:r>
                          </m:sub>
                        </m:sSub>
                        <m:r>
                          <a:rPr lang="en-US" sz="2000" b="0" i="1" smtClean="0">
                            <a:solidFill>
                              <a:srgbClr val="4C51BC"/>
                            </a:solidFill>
                            <a:latin typeface="Cambria Math" panose="02040503050406030204" pitchFamily="18" charset="0"/>
                            <a:ea typeface="Cambria Math" panose="02040503050406030204" pitchFamily="18" charset="0"/>
                          </a:rPr>
                          <m:t>−</m:t>
                        </m:r>
                        <m:f>
                          <m:fPr>
                            <m:ctrlPr>
                              <a:rPr lang="en-US" sz="2000" b="0" i="1" smtClean="0">
                                <a:solidFill>
                                  <a:srgbClr val="4C51BC"/>
                                </a:solidFill>
                                <a:latin typeface="Cambria Math" panose="02040503050406030204" pitchFamily="18" charset="0"/>
                                <a:ea typeface="Cambria Math" panose="02040503050406030204" pitchFamily="18" charset="0"/>
                              </a:rPr>
                            </m:ctrlPr>
                          </m:fPr>
                          <m:num>
                            <m:r>
                              <a:rPr lang="en-US" sz="2000" b="0" i="1" smtClean="0">
                                <a:solidFill>
                                  <a:srgbClr val="4C51BC"/>
                                </a:solidFill>
                                <a:latin typeface="Cambria Math" panose="02040503050406030204" pitchFamily="18" charset="0"/>
                                <a:ea typeface="Cambria Math" panose="02040503050406030204" pitchFamily="18" charset="0"/>
                              </a:rPr>
                              <m:t>1</m:t>
                            </m:r>
                          </m:num>
                          <m:den>
                            <m:r>
                              <a:rPr lang="en-US" sz="2000" b="0" i="1" smtClean="0">
                                <a:solidFill>
                                  <a:srgbClr val="4C51BC"/>
                                </a:solidFill>
                                <a:latin typeface="Cambria Math" panose="02040503050406030204" pitchFamily="18" charset="0"/>
                                <a:ea typeface="Cambria Math" panose="02040503050406030204" pitchFamily="18" charset="0"/>
                              </a:rPr>
                              <m:t>2</m:t>
                            </m:r>
                          </m:den>
                        </m:f>
                        <m:nary>
                          <m:naryPr>
                            <m:chr m:val="∑"/>
                            <m:supHide m:val="on"/>
                            <m:ctrlPr>
                              <a:rPr lang="en-US" sz="2000" b="0" i="1" smtClean="0">
                                <a:solidFill>
                                  <a:srgbClr val="4C51BC"/>
                                </a:solidFill>
                                <a:latin typeface="Cambria Math" panose="02040503050406030204" pitchFamily="18" charset="0"/>
                                <a:ea typeface="Cambria Math" panose="02040503050406030204" pitchFamily="18" charset="0"/>
                              </a:rPr>
                            </m:ctrlPr>
                          </m:naryPr>
                          <m:sub>
                            <m:r>
                              <m:rPr>
                                <m:brk m:alnAt="7"/>
                              </m:rPr>
                              <a:rPr lang="en-US" sz="2000" b="0" i="1" smtClean="0">
                                <a:solidFill>
                                  <a:srgbClr val="4C51BC"/>
                                </a:solidFill>
                                <a:latin typeface="Cambria Math" panose="02040503050406030204" pitchFamily="18" charset="0"/>
                                <a:ea typeface="Cambria Math" panose="02040503050406030204" pitchFamily="18" charset="0"/>
                              </a:rPr>
                              <m:t>𝑖</m:t>
                            </m:r>
                            <m:r>
                              <a:rPr lang="en-US" sz="2000" b="0" i="1" smtClean="0">
                                <a:solidFill>
                                  <a:srgbClr val="4C51BC"/>
                                </a:solidFill>
                                <a:latin typeface="Cambria Math" panose="02040503050406030204" pitchFamily="18" charset="0"/>
                                <a:ea typeface="Cambria Math" panose="02040503050406030204" pitchFamily="18" charset="0"/>
                              </a:rPr>
                              <m:t>,</m:t>
                            </m:r>
                            <m:r>
                              <a:rPr lang="en-US" sz="2000" b="0" i="1" smtClean="0">
                                <a:solidFill>
                                  <a:srgbClr val="4C51BC"/>
                                </a:solidFill>
                                <a:latin typeface="Cambria Math" panose="02040503050406030204" pitchFamily="18" charset="0"/>
                                <a:ea typeface="Cambria Math" panose="02040503050406030204" pitchFamily="18" charset="0"/>
                              </a:rPr>
                              <m:t>𝑗</m:t>
                            </m:r>
                          </m:sub>
                          <m:sup/>
                          <m:e>
                            <m:sSub>
                              <m:sSubPr>
                                <m:ctrlPr>
                                  <a:rPr lang="en-US" sz="2000" i="1">
                                    <a:solidFill>
                                      <a:srgbClr val="4C51BC"/>
                                    </a:solidFill>
                                    <a:latin typeface="Cambria Math" panose="02040503050406030204" pitchFamily="18" charset="0"/>
                                    <a:ea typeface="Cambria Math" panose="02040503050406030204" pitchFamily="18" charset="0"/>
                                  </a:rPr>
                                </m:ctrlPr>
                              </m:sSubPr>
                              <m:e>
                                <m:r>
                                  <a:rPr lang="en-US" sz="2000" i="1">
                                    <a:solidFill>
                                      <a:srgbClr val="4C51BC"/>
                                    </a:solidFill>
                                    <a:latin typeface="Cambria Math" panose="02040503050406030204" pitchFamily="18" charset="0"/>
                                    <a:ea typeface="Cambria Math" panose="02040503050406030204" pitchFamily="18" charset="0"/>
                                  </a:rPr>
                                  <m:t>𝜆</m:t>
                                </m:r>
                              </m:e>
                              <m:sub>
                                <m:r>
                                  <a:rPr lang="en-US" sz="2000" b="0" i="1" smtClean="0">
                                    <a:solidFill>
                                      <a:srgbClr val="4C51BC"/>
                                    </a:solidFill>
                                    <a:latin typeface="Cambria Math" panose="02040503050406030204" pitchFamily="18" charset="0"/>
                                    <a:ea typeface="Cambria Math" panose="02040503050406030204" pitchFamily="18" charset="0"/>
                                  </a:rPr>
                                  <m:t>𝑖</m:t>
                                </m:r>
                              </m:sub>
                            </m:sSub>
                            <m:sSub>
                              <m:sSubPr>
                                <m:ctrlPr>
                                  <a:rPr lang="en-US" sz="2000" i="1">
                                    <a:solidFill>
                                      <a:srgbClr val="4C51BC"/>
                                    </a:solidFill>
                                    <a:latin typeface="Cambria Math" panose="02040503050406030204" pitchFamily="18" charset="0"/>
                                    <a:ea typeface="Cambria Math" panose="02040503050406030204" pitchFamily="18" charset="0"/>
                                  </a:rPr>
                                </m:ctrlPr>
                              </m:sSubPr>
                              <m:e>
                                <m:r>
                                  <a:rPr lang="en-US" sz="2000" i="1">
                                    <a:solidFill>
                                      <a:srgbClr val="4C51BC"/>
                                    </a:solidFill>
                                    <a:latin typeface="Cambria Math" panose="02040503050406030204" pitchFamily="18" charset="0"/>
                                    <a:ea typeface="Cambria Math" panose="02040503050406030204" pitchFamily="18" charset="0"/>
                                  </a:rPr>
                                  <m:t>𝜆</m:t>
                                </m:r>
                              </m:e>
                              <m:sub>
                                <m:r>
                                  <a:rPr lang="en-US" sz="2000" b="0" i="1" smtClean="0">
                                    <a:solidFill>
                                      <a:srgbClr val="4C51BC"/>
                                    </a:solidFill>
                                    <a:latin typeface="Cambria Math" panose="02040503050406030204" pitchFamily="18" charset="0"/>
                                    <a:ea typeface="Cambria Math" panose="02040503050406030204" pitchFamily="18" charset="0"/>
                                  </a:rPr>
                                  <m:t>𝑗</m:t>
                                </m:r>
                              </m:sub>
                            </m:sSub>
                            <m:sSub>
                              <m:sSubPr>
                                <m:ctrlPr>
                                  <a:rPr lang="fr-FR" sz="2000" i="1">
                                    <a:solidFill>
                                      <a:srgbClr val="4C51BC"/>
                                    </a:solidFill>
                                    <a:latin typeface="Cambria Math" panose="02040503050406030204" pitchFamily="18" charset="0"/>
                                    <a:ea typeface="Cambria Math" panose="02040503050406030204" pitchFamily="18" charset="0"/>
                                  </a:rPr>
                                </m:ctrlPr>
                              </m:sSubPr>
                              <m:e>
                                <m:r>
                                  <a:rPr lang="en-US" sz="2000" i="1">
                                    <a:solidFill>
                                      <a:srgbClr val="4C51BC"/>
                                    </a:solidFill>
                                    <a:latin typeface="Cambria Math" panose="02040503050406030204" pitchFamily="18" charset="0"/>
                                    <a:ea typeface="Cambria Math" panose="02040503050406030204" pitchFamily="18" charset="0"/>
                                  </a:rPr>
                                  <m:t>𝑙</m:t>
                                </m:r>
                              </m:e>
                              <m:sub>
                                <m:r>
                                  <a:rPr lang="en-US" sz="2000" b="0" i="1" smtClean="0">
                                    <a:solidFill>
                                      <a:srgbClr val="4C51BC"/>
                                    </a:solidFill>
                                    <a:latin typeface="Cambria Math" panose="02040503050406030204" pitchFamily="18" charset="0"/>
                                    <a:ea typeface="Cambria Math" panose="02040503050406030204" pitchFamily="18" charset="0"/>
                                  </a:rPr>
                                  <m:t>𝑖</m:t>
                                </m:r>
                              </m:sub>
                            </m:sSub>
                            <m:sSub>
                              <m:sSubPr>
                                <m:ctrlPr>
                                  <a:rPr lang="fr-FR" sz="2000" i="1">
                                    <a:solidFill>
                                      <a:srgbClr val="4C51BC"/>
                                    </a:solidFill>
                                    <a:latin typeface="Cambria Math" panose="02040503050406030204" pitchFamily="18" charset="0"/>
                                    <a:ea typeface="Cambria Math" panose="02040503050406030204" pitchFamily="18" charset="0"/>
                                  </a:rPr>
                                </m:ctrlPr>
                              </m:sSubPr>
                              <m:e>
                                <m:r>
                                  <a:rPr lang="en-US" sz="2000" i="1">
                                    <a:solidFill>
                                      <a:srgbClr val="4C51BC"/>
                                    </a:solidFill>
                                    <a:latin typeface="Cambria Math" panose="02040503050406030204" pitchFamily="18" charset="0"/>
                                    <a:ea typeface="Cambria Math" panose="02040503050406030204" pitchFamily="18" charset="0"/>
                                  </a:rPr>
                                  <m:t>𝑙</m:t>
                                </m:r>
                              </m:e>
                              <m:sub>
                                <m:r>
                                  <a:rPr lang="en-US" sz="2000" b="0" i="1" smtClean="0">
                                    <a:solidFill>
                                      <a:srgbClr val="4C51BC"/>
                                    </a:solidFill>
                                    <a:latin typeface="Cambria Math" panose="02040503050406030204" pitchFamily="18" charset="0"/>
                                    <a:ea typeface="Cambria Math" panose="02040503050406030204" pitchFamily="18" charset="0"/>
                                  </a:rPr>
                                  <m:t>𝑗</m:t>
                                </m:r>
                              </m:sub>
                            </m:sSub>
                          </m:e>
                        </m:nary>
                      </m:e>
                    </m:nary>
                    <m:sSup>
                      <m:sSupPr>
                        <m:ctrlPr>
                          <a:rPr lang="en-US" sz="2000" i="1" smtClean="0">
                            <a:solidFill>
                              <a:srgbClr val="4C51BC"/>
                            </a:solidFill>
                            <a:latin typeface="Cambria Math" panose="02040503050406030204" pitchFamily="18" charset="0"/>
                            <a:ea typeface="Cambria Math" panose="02040503050406030204" pitchFamily="18" charset="0"/>
                          </a:rPr>
                        </m:ctrlPr>
                      </m:sSupPr>
                      <m:e>
                        <m:sSub>
                          <m:sSubPr>
                            <m:ctrlPr>
                              <a:rPr lang="fr-FR" sz="2000" i="1">
                                <a:solidFill>
                                  <a:srgbClr val="4C51BC"/>
                                </a:solidFill>
                                <a:latin typeface="Cambria Math" panose="02040503050406030204" pitchFamily="18" charset="0"/>
                                <a:ea typeface="Cambria Math" panose="02040503050406030204" pitchFamily="18" charset="0"/>
                              </a:rPr>
                            </m:ctrlPr>
                          </m:sSubPr>
                          <m:e>
                            <m:r>
                              <a:rPr lang="en-US" sz="2000" b="0" i="1" smtClean="0">
                                <a:solidFill>
                                  <a:srgbClr val="4C51BC"/>
                                </a:solidFill>
                                <a:latin typeface="Cambria Math" panose="02040503050406030204" pitchFamily="18" charset="0"/>
                                <a:ea typeface="Cambria Math" panose="02040503050406030204" pitchFamily="18" charset="0"/>
                              </a:rPr>
                              <m:t>𝑥</m:t>
                            </m:r>
                          </m:e>
                          <m:sub>
                            <m:r>
                              <a:rPr lang="en-US" sz="2000" b="0" i="1" smtClean="0">
                                <a:solidFill>
                                  <a:srgbClr val="4C51BC"/>
                                </a:solidFill>
                                <a:latin typeface="Cambria Math" panose="02040503050406030204" pitchFamily="18" charset="0"/>
                                <a:ea typeface="Cambria Math" panose="02040503050406030204" pitchFamily="18" charset="0"/>
                              </a:rPr>
                              <m:t>𝑖</m:t>
                            </m:r>
                          </m:sub>
                        </m:sSub>
                      </m:e>
                      <m:sup>
                        <m:r>
                          <a:rPr lang="en-US" sz="2000" i="1">
                            <a:solidFill>
                              <a:srgbClr val="4C51BC"/>
                            </a:solidFill>
                            <a:latin typeface="Cambria Math" panose="02040503050406030204" pitchFamily="18" charset="0"/>
                            <a:ea typeface="Cambria Math" panose="02040503050406030204" pitchFamily="18" charset="0"/>
                          </a:rPr>
                          <m:t>𝑇</m:t>
                        </m:r>
                      </m:sup>
                    </m:sSup>
                    <m:sSub>
                      <m:sSubPr>
                        <m:ctrlPr>
                          <a:rPr lang="fr-FR" i="1">
                            <a:solidFill>
                              <a:srgbClr val="4C51BC"/>
                            </a:solidFill>
                            <a:latin typeface="Cambria Math" panose="02040503050406030204" pitchFamily="18" charset="0"/>
                            <a:ea typeface="Cambria Math" panose="02040503050406030204" pitchFamily="18" charset="0"/>
                          </a:rPr>
                        </m:ctrlPr>
                      </m:sSubPr>
                      <m:e>
                        <m:r>
                          <a:rPr lang="en-US" b="0" i="1" smtClean="0">
                            <a:solidFill>
                              <a:srgbClr val="4C51BC"/>
                            </a:solidFill>
                            <a:latin typeface="Cambria Math" panose="02040503050406030204" pitchFamily="18" charset="0"/>
                            <a:ea typeface="Cambria Math" panose="02040503050406030204" pitchFamily="18" charset="0"/>
                          </a:rPr>
                          <m:t>𝑥</m:t>
                        </m:r>
                      </m:e>
                      <m:sub>
                        <m:r>
                          <a:rPr lang="en-US" i="1">
                            <a:solidFill>
                              <a:srgbClr val="4C51BC"/>
                            </a:solidFill>
                            <a:latin typeface="Cambria Math" panose="02040503050406030204" pitchFamily="18" charset="0"/>
                            <a:ea typeface="Cambria Math" panose="02040503050406030204" pitchFamily="18" charset="0"/>
                          </a:rPr>
                          <m:t>𝑗</m:t>
                        </m:r>
                      </m:sub>
                    </m:sSub>
                  </m:oMath>
                </a14:m>
                <a:r>
                  <a:rPr lang="fr-FR" sz="2000" dirty="0">
                    <a:solidFill>
                      <a:srgbClr val="4C51BC"/>
                    </a:solidFill>
                    <a:latin typeface="Montserrat" panose="00000500000000000000" pitchFamily="2" charset="0"/>
                  </a:rPr>
                  <a:t> sous les contraintes </a:t>
                </a:r>
                <a14:m>
                  <m:oMath xmlns:m="http://schemas.openxmlformats.org/officeDocument/2006/math">
                    <m:r>
                      <a:rPr lang="fr-FR" sz="2000" i="1">
                        <a:solidFill>
                          <a:srgbClr val="4C51BC"/>
                        </a:solidFill>
                        <a:latin typeface="Cambria Math" panose="02040503050406030204" pitchFamily="18" charset="0"/>
                        <a:ea typeface="Cambria Math" panose="02040503050406030204" pitchFamily="18" charset="0"/>
                      </a:rPr>
                      <m:t>∀</m:t>
                    </m:r>
                    <m:r>
                      <a:rPr lang="en-US" sz="2000" i="1">
                        <a:solidFill>
                          <a:srgbClr val="4C51BC"/>
                        </a:solidFill>
                        <a:latin typeface="Cambria Math" panose="02040503050406030204" pitchFamily="18" charset="0"/>
                        <a:ea typeface="Cambria Math" panose="02040503050406030204" pitchFamily="18" charset="0"/>
                      </a:rPr>
                      <m:t>𝑘</m:t>
                    </m:r>
                    <m:r>
                      <a:rPr lang="en-US" sz="2000" i="1">
                        <a:solidFill>
                          <a:srgbClr val="4C51BC"/>
                        </a:solidFill>
                        <a:latin typeface="Cambria Math" panose="02040503050406030204" pitchFamily="18" charset="0"/>
                        <a:ea typeface="Cambria Math" panose="02040503050406030204" pitchFamily="18" charset="0"/>
                      </a:rPr>
                      <m:t>∈</m:t>
                    </m:r>
                    <m:d>
                      <m:dPr>
                        <m:begChr m:val="["/>
                        <m:endChr m:val="]"/>
                        <m:ctrlPr>
                          <a:rPr lang="en-US" sz="2000" i="1">
                            <a:solidFill>
                              <a:srgbClr val="4C51BC"/>
                            </a:solidFill>
                            <a:latin typeface="Cambria Math" panose="02040503050406030204" pitchFamily="18" charset="0"/>
                            <a:ea typeface="Cambria Math" panose="02040503050406030204" pitchFamily="18" charset="0"/>
                          </a:rPr>
                        </m:ctrlPr>
                      </m:dPr>
                      <m:e>
                        <m:r>
                          <a:rPr lang="en-US" sz="2000" i="1">
                            <a:solidFill>
                              <a:srgbClr val="4C51BC"/>
                            </a:solidFill>
                            <a:latin typeface="Cambria Math" panose="02040503050406030204" pitchFamily="18" charset="0"/>
                            <a:ea typeface="Cambria Math" panose="02040503050406030204" pitchFamily="18" charset="0"/>
                          </a:rPr>
                          <m:t>1;</m:t>
                        </m:r>
                        <m:r>
                          <a:rPr lang="en-US" sz="2000" i="1">
                            <a:solidFill>
                              <a:srgbClr val="4C51BC"/>
                            </a:solidFill>
                            <a:latin typeface="Cambria Math" panose="02040503050406030204" pitchFamily="18" charset="0"/>
                            <a:ea typeface="Cambria Math" panose="02040503050406030204" pitchFamily="18" charset="0"/>
                          </a:rPr>
                          <m:t>𝑝</m:t>
                        </m:r>
                      </m:e>
                    </m:d>
                    <m:sSub>
                      <m:sSubPr>
                        <m:ctrlPr>
                          <a:rPr lang="en-US" sz="2000" i="1">
                            <a:solidFill>
                              <a:srgbClr val="4C51BC"/>
                            </a:solidFill>
                            <a:latin typeface="Cambria Math" panose="02040503050406030204" pitchFamily="18" charset="0"/>
                            <a:ea typeface="Cambria Math" panose="02040503050406030204" pitchFamily="18" charset="0"/>
                          </a:rPr>
                        </m:ctrlPr>
                      </m:sSubPr>
                      <m:e>
                        <m:r>
                          <a:rPr lang="en-US" sz="2000" i="1">
                            <a:solidFill>
                              <a:srgbClr val="4C51BC"/>
                            </a:solidFill>
                            <a:latin typeface="Cambria Math" panose="02040503050406030204" pitchFamily="18" charset="0"/>
                            <a:ea typeface="Cambria Math" panose="02040503050406030204" pitchFamily="18" charset="0"/>
                          </a:rPr>
                          <m:t> </m:t>
                        </m:r>
                        <m:r>
                          <a:rPr lang="en-US" sz="2000" i="1">
                            <a:solidFill>
                              <a:srgbClr val="4C51BC"/>
                            </a:solidFill>
                            <a:latin typeface="Cambria Math" panose="02040503050406030204" pitchFamily="18" charset="0"/>
                            <a:ea typeface="Cambria Math" panose="02040503050406030204" pitchFamily="18" charset="0"/>
                          </a:rPr>
                          <m:t>𝜆</m:t>
                        </m:r>
                      </m:e>
                      <m:sub>
                        <m:r>
                          <a:rPr lang="en-US" sz="2000" i="1">
                            <a:solidFill>
                              <a:srgbClr val="4C51BC"/>
                            </a:solidFill>
                            <a:latin typeface="Cambria Math" panose="02040503050406030204" pitchFamily="18" charset="0"/>
                            <a:ea typeface="Cambria Math" panose="02040503050406030204" pitchFamily="18" charset="0"/>
                          </a:rPr>
                          <m:t>𝑘</m:t>
                        </m:r>
                      </m:sub>
                    </m:sSub>
                    <m:r>
                      <a:rPr lang="en-US" sz="2000" i="1">
                        <a:solidFill>
                          <a:srgbClr val="4C51BC"/>
                        </a:solidFill>
                        <a:latin typeface="Cambria Math" panose="02040503050406030204" pitchFamily="18" charset="0"/>
                        <a:ea typeface="Cambria Math" panose="02040503050406030204" pitchFamily="18" charset="0"/>
                      </a:rPr>
                      <m:t>≥0 </m:t>
                    </m:r>
                    <m:r>
                      <a:rPr lang="en-US" sz="2000" i="1">
                        <a:solidFill>
                          <a:srgbClr val="4C51BC"/>
                        </a:solidFill>
                        <a:latin typeface="Cambria Math" panose="02040503050406030204" pitchFamily="18" charset="0"/>
                        <a:ea typeface="Cambria Math" panose="02040503050406030204" pitchFamily="18" charset="0"/>
                      </a:rPr>
                      <m:t>𝑒𝑡</m:t>
                    </m:r>
                    <m:r>
                      <a:rPr lang="en-US" sz="2000" i="1">
                        <a:solidFill>
                          <a:srgbClr val="4C51BC"/>
                        </a:solidFill>
                        <a:latin typeface="Cambria Math" panose="02040503050406030204" pitchFamily="18" charset="0"/>
                        <a:ea typeface="Cambria Math" panose="02040503050406030204" pitchFamily="18" charset="0"/>
                      </a:rPr>
                      <m:t> </m:t>
                    </m:r>
                    <m:nary>
                      <m:naryPr>
                        <m:chr m:val="∑"/>
                        <m:limLoc m:val="subSup"/>
                        <m:ctrlPr>
                          <a:rPr lang="en-US" sz="2000" i="1">
                            <a:solidFill>
                              <a:srgbClr val="4C51BC"/>
                            </a:solidFill>
                            <a:latin typeface="Cambria Math" panose="02040503050406030204" pitchFamily="18" charset="0"/>
                            <a:ea typeface="Cambria Math" panose="02040503050406030204" pitchFamily="18" charset="0"/>
                          </a:rPr>
                        </m:ctrlPr>
                      </m:naryPr>
                      <m:sub>
                        <m:r>
                          <m:rPr>
                            <m:brk m:alnAt="25"/>
                          </m:rPr>
                          <a:rPr lang="en-US" sz="2000" i="1">
                            <a:solidFill>
                              <a:srgbClr val="4C51BC"/>
                            </a:solidFill>
                            <a:latin typeface="Cambria Math" panose="02040503050406030204" pitchFamily="18" charset="0"/>
                            <a:ea typeface="Cambria Math" panose="02040503050406030204" pitchFamily="18" charset="0"/>
                          </a:rPr>
                          <m:t>𝑘</m:t>
                        </m:r>
                        <m:r>
                          <a:rPr lang="en-US" sz="2000" i="1">
                            <a:solidFill>
                              <a:srgbClr val="4C51BC"/>
                            </a:solidFill>
                            <a:latin typeface="Cambria Math" panose="02040503050406030204" pitchFamily="18" charset="0"/>
                            <a:ea typeface="Cambria Math" panose="02040503050406030204" pitchFamily="18" charset="0"/>
                          </a:rPr>
                          <m:t>=1</m:t>
                        </m:r>
                      </m:sub>
                      <m:sup>
                        <m:r>
                          <a:rPr lang="en-US" sz="2000" i="1">
                            <a:solidFill>
                              <a:srgbClr val="4C51BC"/>
                            </a:solidFill>
                            <a:latin typeface="Cambria Math" panose="02040503050406030204" pitchFamily="18" charset="0"/>
                            <a:ea typeface="Cambria Math" panose="02040503050406030204" pitchFamily="18" charset="0"/>
                          </a:rPr>
                          <m:t>𝑘</m:t>
                        </m:r>
                        <m:r>
                          <a:rPr lang="en-US" sz="2000" i="1">
                            <a:solidFill>
                              <a:srgbClr val="4C51BC"/>
                            </a:solidFill>
                            <a:latin typeface="Cambria Math" panose="02040503050406030204" pitchFamily="18" charset="0"/>
                            <a:ea typeface="Cambria Math" panose="02040503050406030204" pitchFamily="18" charset="0"/>
                          </a:rPr>
                          <m:t>=</m:t>
                        </m:r>
                        <m:r>
                          <a:rPr lang="en-US" sz="2000" i="1">
                            <a:solidFill>
                              <a:srgbClr val="4C51BC"/>
                            </a:solidFill>
                            <a:latin typeface="Cambria Math" panose="02040503050406030204" pitchFamily="18" charset="0"/>
                            <a:ea typeface="Cambria Math" panose="02040503050406030204" pitchFamily="18" charset="0"/>
                          </a:rPr>
                          <m:t>𝑝</m:t>
                        </m:r>
                      </m:sup>
                      <m:e>
                        <m:sSub>
                          <m:sSubPr>
                            <m:ctrlPr>
                              <a:rPr lang="en-US" sz="2000" i="1">
                                <a:solidFill>
                                  <a:srgbClr val="4C51BC"/>
                                </a:solidFill>
                                <a:latin typeface="Cambria Math" panose="02040503050406030204" pitchFamily="18" charset="0"/>
                                <a:ea typeface="Cambria Math" panose="02040503050406030204" pitchFamily="18" charset="0"/>
                              </a:rPr>
                            </m:ctrlPr>
                          </m:sSubPr>
                          <m:e>
                            <m:r>
                              <a:rPr lang="en-US" sz="2000" i="1">
                                <a:solidFill>
                                  <a:srgbClr val="4C51BC"/>
                                </a:solidFill>
                                <a:latin typeface="Cambria Math" panose="02040503050406030204" pitchFamily="18" charset="0"/>
                                <a:ea typeface="Cambria Math" panose="02040503050406030204" pitchFamily="18" charset="0"/>
                              </a:rPr>
                              <m:t>𝜆</m:t>
                            </m:r>
                          </m:e>
                          <m:sub>
                            <m:r>
                              <a:rPr lang="en-US" sz="2000" i="1">
                                <a:solidFill>
                                  <a:srgbClr val="4C51BC"/>
                                </a:solidFill>
                                <a:latin typeface="Cambria Math" panose="02040503050406030204" pitchFamily="18" charset="0"/>
                                <a:ea typeface="Cambria Math" panose="02040503050406030204" pitchFamily="18" charset="0"/>
                              </a:rPr>
                              <m:t>𝑘</m:t>
                            </m:r>
                          </m:sub>
                        </m:sSub>
                      </m:e>
                    </m:nary>
                    <m:sSub>
                      <m:sSubPr>
                        <m:ctrlPr>
                          <a:rPr lang="fr-FR" sz="2000" i="1">
                            <a:solidFill>
                              <a:srgbClr val="4C51BC"/>
                            </a:solidFill>
                            <a:latin typeface="Cambria Math" panose="02040503050406030204" pitchFamily="18" charset="0"/>
                            <a:ea typeface="Cambria Math" panose="02040503050406030204" pitchFamily="18" charset="0"/>
                          </a:rPr>
                        </m:ctrlPr>
                      </m:sSubPr>
                      <m:e>
                        <m:r>
                          <a:rPr lang="en-US" sz="2000" i="1">
                            <a:solidFill>
                              <a:srgbClr val="4C51BC"/>
                            </a:solidFill>
                            <a:latin typeface="Cambria Math" panose="02040503050406030204" pitchFamily="18" charset="0"/>
                            <a:ea typeface="Cambria Math" panose="02040503050406030204" pitchFamily="18" charset="0"/>
                          </a:rPr>
                          <m:t>𝑙</m:t>
                        </m:r>
                      </m:e>
                      <m:sub>
                        <m:r>
                          <a:rPr lang="en-US" sz="2000" i="1">
                            <a:solidFill>
                              <a:srgbClr val="4C51BC"/>
                            </a:solidFill>
                            <a:latin typeface="Cambria Math" panose="02040503050406030204" pitchFamily="18" charset="0"/>
                            <a:ea typeface="Cambria Math" panose="02040503050406030204" pitchFamily="18" charset="0"/>
                          </a:rPr>
                          <m:t>𝑘</m:t>
                        </m:r>
                      </m:sub>
                    </m:sSub>
                    <m:r>
                      <a:rPr lang="en-US" sz="2000" i="1">
                        <a:solidFill>
                          <a:srgbClr val="4C51BC"/>
                        </a:solidFill>
                        <a:latin typeface="Cambria Math" panose="02040503050406030204" pitchFamily="18" charset="0"/>
                        <a:ea typeface="Cambria Math" panose="02040503050406030204" pitchFamily="18" charset="0"/>
                      </a:rPr>
                      <m:t>=0</m:t>
                    </m:r>
                  </m:oMath>
                </a14:m>
                <a:endParaRPr lang="fr-FR" sz="2000" dirty="0">
                  <a:solidFill>
                    <a:srgbClr val="4C51BC"/>
                  </a:solidFill>
                  <a:latin typeface="Montserrat" panose="00000500000000000000" pitchFamily="2" charset="0"/>
                </a:endParaRPr>
              </a:p>
              <a:p>
                <a:pPr algn="just">
                  <a:lnSpc>
                    <a:spcPct val="150000"/>
                  </a:lnSpc>
                </a:pPr>
                <a:endParaRPr lang="fr-FR" sz="2000" dirty="0">
                  <a:solidFill>
                    <a:srgbClr val="4C51BC"/>
                  </a:solidFill>
                  <a:latin typeface="Montserrat" panose="00000500000000000000" pitchFamily="2" charset="0"/>
                </a:endParaRPr>
              </a:p>
            </p:txBody>
          </p:sp>
        </mc:Choice>
        <mc:Fallback>
          <p:sp>
            <p:nvSpPr>
              <p:cNvPr id="2" name="TextBox 27">
                <a:extLst>
                  <a:ext uri="{FF2B5EF4-FFF2-40B4-BE49-F238E27FC236}">
                    <a16:creationId xmlns:a16="http://schemas.microsoft.com/office/drawing/2014/main" id="{A4BEBA54-BEE2-FD8E-5282-6B3D6F3F9411}"/>
                  </a:ext>
                </a:extLst>
              </p:cNvPr>
              <p:cNvSpPr txBox="1">
                <a:spLocks noRot="1" noChangeAspect="1" noMove="1" noResize="1" noEditPoints="1" noAdjustHandles="1" noChangeArrowheads="1" noChangeShapeType="1" noTextEdit="1"/>
              </p:cNvSpPr>
              <p:nvPr/>
            </p:nvSpPr>
            <p:spPr>
              <a:xfrm>
                <a:off x="1843797" y="-86838"/>
                <a:ext cx="13521178" cy="1106265"/>
              </a:xfrm>
              <a:prstGeom prst="rect">
                <a:avLst/>
              </a:prstGeom>
              <a:blipFill>
                <a:blip r:embed="rId3"/>
                <a:stretch>
                  <a:fillRect l="-451" t="-27072" b="-21547"/>
                </a:stretch>
              </a:blipFill>
            </p:spPr>
            <p:txBody>
              <a:bodyPr/>
              <a:lstStyle/>
              <a:p>
                <a:r>
                  <a:rPr lang="fr-FR">
                    <a:noFill/>
                  </a:rPr>
                  <a:t> </a:t>
                </a:r>
              </a:p>
            </p:txBody>
          </p:sp>
        </mc:Fallback>
      </mc:AlternateContent>
    </p:spTree>
    <p:extLst>
      <p:ext uri="{BB962C8B-B14F-4D97-AF65-F5344CB8AC3E}">
        <p14:creationId xmlns:p14="http://schemas.microsoft.com/office/powerpoint/2010/main" val="560956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0"/>
            <a:ext cx="635110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8" name="TextBox 27">
            <a:extLst>
              <a:ext uri="{FF2B5EF4-FFF2-40B4-BE49-F238E27FC236}">
                <a16:creationId xmlns:a16="http://schemas.microsoft.com/office/drawing/2014/main" id="{0FA9B3FE-1E63-97F5-6FE7-FFC96318AB60}"/>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Normalisation et résolution du problème</a:t>
            </a:r>
          </a:p>
        </p:txBody>
      </p:sp>
      <p:sp>
        <p:nvSpPr>
          <p:cNvPr id="5" name="TextBox 6">
            <a:extLst>
              <a:ext uri="{FF2B5EF4-FFF2-40B4-BE49-F238E27FC236}">
                <a16:creationId xmlns:a16="http://schemas.microsoft.com/office/drawing/2014/main" id="{13D12191-D043-9A68-01BB-7AE33F1070E4}"/>
              </a:ext>
            </a:extLst>
          </p:cNvPr>
          <p:cNvSpPr txBox="1"/>
          <p:nvPr/>
        </p:nvSpPr>
        <p:spPr>
          <a:xfrm>
            <a:off x="-1" y="2644885"/>
            <a:ext cx="11830925" cy="1897314"/>
          </a:xfrm>
          <a:prstGeom prst="rect">
            <a:avLst/>
          </a:prstGeom>
          <a:solidFill>
            <a:srgbClr val="4DB2BB"/>
          </a:solidFill>
        </p:spPr>
        <p:txBody>
          <a:bodyPr wrap="square" rtlCol="0">
            <a:spAutoFit/>
          </a:bodyPr>
          <a:lstStyle/>
          <a:p>
            <a:pPr algn="ctr">
              <a:lnSpc>
                <a:spcPct val="150000"/>
              </a:lnSpc>
            </a:pPr>
            <a:endParaRPr lang="fr-FR" sz="1600" dirty="0">
              <a:solidFill>
                <a:schemeClr val="bg1"/>
              </a:solidFill>
              <a:latin typeface="Montserrat" panose="00000500000000000000" pitchFamily="2" charset="0"/>
            </a:endParaRPr>
          </a:p>
          <a:p>
            <a:pPr>
              <a:lnSpc>
                <a:spcPct val="150000"/>
              </a:lnSpc>
            </a:pPr>
            <a:r>
              <a:rPr lang="fr-FR" sz="1600" dirty="0">
                <a:solidFill>
                  <a:srgbClr val="BD504B"/>
                </a:solidFill>
                <a:latin typeface="Montserrat" panose="00000500000000000000" pitchFamily="2" charset="0"/>
              </a:rPr>
              <a:t>Remarque</a:t>
            </a:r>
            <a:r>
              <a:rPr lang="fr-FR" sz="1600" dirty="0">
                <a:solidFill>
                  <a:schemeClr val="bg1"/>
                </a:solidFill>
                <a:latin typeface="Montserrat" panose="00000500000000000000" pitchFamily="2" charset="0"/>
              </a:rPr>
              <a:t>:</a:t>
            </a:r>
          </a:p>
          <a:p>
            <a:pPr marL="285750" indent="-285750">
              <a:lnSpc>
                <a:spcPct val="150000"/>
              </a:lnSpc>
              <a:buFont typeface="Wingdings" panose="05000000000000000000" pitchFamily="2" charset="2"/>
              <a:buChar char="q"/>
            </a:pPr>
            <a:r>
              <a:rPr lang="fr-FR" sz="1600" dirty="0">
                <a:solidFill>
                  <a:schemeClr val="bg1"/>
                </a:solidFill>
                <a:latin typeface="Montserrat" panose="00000500000000000000" pitchFamily="2" charset="0"/>
              </a:rPr>
              <a:t> l'hyperplan solution ne dépend que du produit scalaire entre le vecteur d'entrée et les vecteurs supports.</a:t>
            </a:r>
          </a:p>
          <a:p>
            <a:pPr marL="285750" indent="-285750">
              <a:lnSpc>
                <a:spcPct val="150000"/>
              </a:lnSpc>
              <a:buFont typeface="Wingdings" panose="05000000000000000000" pitchFamily="2" charset="2"/>
              <a:buChar char="q"/>
            </a:pPr>
            <a:r>
              <a:rPr lang="fr-FR" sz="1600" dirty="0">
                <a:solidFill>
                  <a:schemeClr val="bg1"/>
                </a:solidFill>
                <a:latin typeface="Montserrat" panose="00000500000000000000" pitchFamily="2" charset="0"/>
              </a:rPr>
              <a:t>le fait d'ajouter des échantillons à l'ensemble d'apprentissage qui ne sont pas des vecteurs supports n'a aucune influence sur la solution finale.</a:t>
            </a:r>
          </a:p>
        </p:txBody>
      </p:sp>
      <p:sp>
        <p:nvSpPr>
          <p:cNvPr id="15" name="TextBox 6">
            <a:extLst>
              <a:ext uri="{FF2B5EF4-FFF2-40B4-BE49-F238E27FC236}">
                <a16:creationId xmlns:a16="http://schemas.microsoft.com/office/drawing/2014/main" id="{22550855-F6D6-F75D-CA83-B29DBF91DA94}"/>
              </a:ext>
            </a:extLst>
          </p:cNvPr>
          <p:cNvSpPr txBox="1"/>
          <p:nvPr/>
        </p:nvSpPr>
        <p:spPr>
          <a:xfrm>
            <a:off x="6575027" y="1707437"/>
            <a:ext cx="6162460" cy="338106"/>
          </a:xfrm>
          <a:prstGeom prst="rect">
            <a:avLst/>
          </a:prstGeom>
          <a:noFill/>
        </p:spPr>
        <p:txBody>
          <a:bodyPr wrap="square" rtlCol="0">
            <a:spAutoFit/>
          </a:bodyPr>
          <a:lstStyle/>
          <a:p>
            <a:pPr algn="just">
              <a:lnSpc>
                <a:spcPct val="150000"/>
              </a:lnSpc>
            </a:pPr>
            <a:r>
              <a:rPr lang="en-US" sz="1200" dirty="0">
                <a:solidFill>
                  <a:srgbClr val="BD504B"/>
                </a:solidFill>
                <a:latin typeface="Montserrat" panose="00000500000000000000" pitchFamily="2" charset="0"/>
              </a:rPr>
              <a:t>* On suppose </a:t>
            </a:r>
            <a:r>
              <a:rPr lang="en-US" sz="1200" dirty="0" err="1">
                <a:solidFill>
                  <a:srgbClr val="BD504B"/>
                </a:solidFill>
                <a:latin typeface="Montserrat" panose="00000500000000000000" pitchFamily="2" charset="0"/>
              </a:rPr>
              <a:t>avoir</a:t>
            </a:r>
            <a:r>
              <a:rPr lang="en-US" sz="1200" dirty="0">
                <a:solidFill>
                  <a:srgbClr val="BD504B"/>
                </a:solidFill>
                <a:latin typeface="Montserrat" panose="00000500000000000000" pitchFamily="2" charset="0"/>
              </a:rPr>
              <a:t>  p points dans la base </a:t>
            </a:r>
            <a:r>
              <a:rPr lang="fr-FR" sz="1200" dirty="0">
                <a:solidFill>
                  <a:srgbClr val="BD504B"/>
                </a:solidFill>
                <a:latin typeface="Montserrat" panose="00000500000000000000" pitchFamily="2" charset="0"/>
              </a:rPr>
              <a:t>d’entrainement</a:t>
            </a:r>
          </a:p>
        </p:txBody>
      </p:sp>
      <mc:AlternateContent xmlns:mc="http://schemas.openxmlformats.org/markup-compatibility/2006">
        <mc:Choice xmlns:a14="http://schemas.microsoft.com/office/drawing/2010/main" Requires="a14">
          <p:sp>
            <p:nvSpPr>
              <p:cNvPr id="2" name="TextBox 27">
                <a:extLst>
                  <a:ext uri="{FF2B5EF4-FFF2-40B4-BE49-F238E27FC236}">
                    <a16:creationId xmlns:a16="http://schemas.microsoft.com/office/drawing/2014/main" id="{A4BEBA54-BEE2-FD8E-5282-6B3D6F3F9411}"/>
                  </a:ext>
                </a:extLst>
              </p:cNvPr>
              <p:cNvSpPr txBox="1"/>
              <p:nvPr/>
            </p:nvSpPr>
            <p:spPr>
              <a:xfrm>
                <a:off x="0" y="2045543"/>
                <a:ext cx="11830924" cy="893963"/>
              </a:xfrm>
              <a:prstGeom prst="rect">
                <a:avLst/>
              </a:prstGeom>
              <a:noFill/>
            </p:spPr>
            <p:txBody>
              <a:bodyPr wrap="square" rtlCol="0">
                <a:spAutoFit/>
              </a:bodyPr>
              <a:lstStyle/>
              <a:p>
                <a:pPr algn="just">
                  <a:lnSpc>
                    <a:spcPct val="150000"/>
                  </a:lnSpc>
                </a:pPr>
                <a:r>
                  <a:rPr lang="fr-FR" sz="1600" dirty="0">
                    <a:solidFill>
                      <a:srgbClr val="4C51BC"/>
                    </a:solidFill>
                    <a:latin typeface="Montserrat" panose="00000500000000000000" pitchFamily="2" charset="0"/>
                  </a:rPr>
                  <a:t>Maximiser  </a:t>
                </a:r>
                <a14:m>
                  <m:oMath xmlns:m="http://schemas.openxmlformats.org/officeDocument/2006/math">
                    <m:acc>
                      <m:accPr>
                        <m:chr m:val="̃"/>
                        <m:ctrlPr>
                          <a:rPr lang="en-US" sz="1400" b="0" i="1" smtClean="0">
                            <a:solidFill>
                              <a:srgbClr val="4C51BC"/>
                            </a:solidFill>
                            <a:latin typeface="Cambria Math" panose="02040503050406030204" pitchFamily="18" charset="0"/>
                          </a:rPr>
                        </m:ctrlPr>
                      </m:accPr>
                      <m:e>
                        <m:r>
                          <a:rPr lang="en-US" sz="1400" b="0" i="1" smtClean="0">
                            <a:solidFill>
                              <a:srgbClr val="4C51BC"/>
                            </a:solidFill>
                            <a:latin typeface="Cambria Math" panose="02040503050406030204" pitchFamily="18" charset="0"/>
                          </a:rPr>
                          <m:t>𝐿</m:t>
                        </m:r>
                      </m:e>
                    </m:acc>
                    <m:d>
                      <m:dPr>
                        <m:ctrlPr>
                          <a:rPr lang="en-US" sz="1400" b="0" i="1" smtClean="0">
                            <a:solidFill>
                              <a:srgbClr val="4C51BC"/>
                            </a:solidFill>
                            <a:latin typeface="Cambria Math" panose="02040503050406030204" pitchFamily="18" charset="0"/>
                          </a:rPr>
                        </m:ctrlPr>
                      </m:dPr>
                      <m:e>
                        <m:r>
                          <a:rPr lang="en-US" sz="1400" i="1">
                            <a:solidFill>
                              <a:srgbClr val="4C51BC"/>
                            </a:solidFill>
                            <a:latin typeface="Cambria Math" panose="02040503050406030204" pitchFamily="18" charset="0"/>
                            <a:ea typeface="Cambria Math" panose="02040503050406030204" pitchFamily="18" charset="0"/>
                          </a:rPr>
                          <m:t>𝜆</m:t>
                        </m:r>
                      </m:e>
                    </m:d>
                    <m:r>
                      <a:rPr lang="en-US" sz="1400" b="0" i="1" smtClean="0">
                        <a:solidFill>
                          <a:srgbClr val="4C51BC"/>
                        </a:solidFill>
                        <a:latin typeface="Cambria Math" panose="02040503050406030204" pitchFamily="18" charset="0"/>
                        <a:ea typeface="Cambria Math" panose="02040503050406030204" pitchFamily="18" charset="0"/>
                      </a:rPr>
                      <m:t>=</m:t>
                    </m:r>
                    <m:nary>
                      <m:naryPr>
                        <m:chr m:val="∑"/>
                        <m:limLoc m:val="subSup"/>
                        <m:ctrlPr>
                          <a:rPr lang="en-US" sz="1600" b="0" i="1" smtClean="0">
                            <a:solidFill>
                              <a:srgbClr val="4C51BC"/>
                            </a:solidFill>
                            <a:latin typeface="Cambria Math" panose="02040503050406030204" pitchFamily="18" charset="0"/>
                            <a:ea typeface="Cambria Math" panose="02040503050406030204" pitchFamily="18" charset="0"/>
                          </a:rPr>
                        </m:ctrlPr>
                      </m:naryPr>
                      <m:sub>
                        <m:r>
                          <m:rPr>
                            <m:brk m:alnAt="25"/>
                          </m:rP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=1</m:t>
                        </m:r>
                      </m:sub>
                      <m:sup>
                        <m: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𝑝</m:t>
                        </m:r>
                      </m:sup>
                      <m:e>
                        <m:sSub>
                          <m:sSubPr>
                            <m:ctrlPr>
                              <a:rPr lang="en-US" sz="1600" b="0" i="1" smtClean="0">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𝑘</m:t>
                            </m:r>
                          </m:sub>
                        </m:sSub>
                        <m:r>
                          <a:rPr lang="en-US" sz="1600" b="0" i="1" smtClean="0">
                            <a:solidFill>
                              <a:srgbClr val="4C51BC"/>
                            </a:solidFill>
                            <a:latin typeface="Cambria Math" panose="02040503050406030204" pitchFamily="18" charset="0"/>
                            <a:ea typeface="Cambria Math" panose="02040503050406030204" pitchFamily="18" charset="0"/>
                          </a:rPr>
                          <m:t>−</m:t>
                        </m:r>
                        <m:f>
                          <m:fPr>
                            <m:ctrlPr>
                              <a:rPr lang="en-US" sz="1600" b="0" i="1" smtClean="0">
                                <a:solidFill>
                                  <a:srgbClr val="4C51BC"/>
                                </a:solidFill>
                                <a:latin typeface="Cambria Math" panose="02040503050406030204" pitchFamily="18" charset="0"/>
                                <a:ea typeface="Cambria Math" panose="02040503050406030204" pitchFamily="18" charset="0"/>
                              </a:rPr>
                            </m:ctrlPr>
                          </m:fPr>
                          <m:num>
                            <m:r>
                              <a:rPr lang="en-US" sz="1600" b="0" i="1" smtClean="0">
                                <a:solidFill>
                                  <a:srgbClr val="4C51BC"/>
                                </a:solidFill>
                                <a:latin typeface="Cambria Math" panose="02040503050406030204" pitchFamily="18" charset="0"/>
                                <a:ea typeface="Cambria Math" panose="02040503050406030204" pitchFamily="18" charset="0"/>
                              </a:rPr>
                              <m:t>1</m:t>
                            </m:r>
                          </m:num>
                          <m:den>
                            <m:r>
                              <a:rPr lang="en-US" sz="1600" b="0" i="1" smtClean="0">
                                <a:solidFill>
                                  <a:srgbClr val="4C51BC"/>
                                </a:solidFill>
                                <a:latin typeface="Cambria Math" panose="02040503050406030204" pitchFamily="18" charset="0"/>
                                <a:ea typeface="Cambria Math" panose="02040503050406030204" pitchFamily="18" charset="0"/>
                              </a:rPr>
                              <m:t>2</m:t>
                            </m:r>
                          </m:den>
                        </m:f>
                        <m:nary>
                          <m:naryPr>
                            <m:chr m:val="∑"/>
                            <m:supHide m:val="on"/>
                            <m:ctrlPr>
                              <a:rPr lang="en-US" sz="1600" b="0" i="1" smtClean="0">
                                <a:solidFill>
                                  <a:srgbClr val="4C51BC"/>
                                </a:solidFill>
                                <a:latin typeface="Cambria Math" panose="02040503050406030204" pitchFamily="18" charset="0"/>
                                <a:ea typeface="Cambria Math" panose="02040503050406030204" pitchFamily="18" charset="0"/>
                              </a:rPr>
                            </m:ctrlPr>
                          </m:naryPr>
                          <m:sub>
                            <m:r>
                              <m:rPr>
                                <m:brk m:alnAt="7"/>
                              </m:rPr>
                              <a:rPr lang="en-US" sz="1600" b="0" i="1" smtClean="0">
                                <a:solidFill>
                                  <a:srgbClr val="4C51BC"/>
                                </a:solidFill>
                                <a:latin typeface="Cambria Math" panose="02040503050406030204" pitchFamily="18" charset="0"/>
                                <a:ea typeface="Cambria Math" panose="02040503050406030204" pitchFamily="18" charset="0"/>
                              </a:rPr>
                              <m:t>𝑖</m:t>
                            </m:r>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𝑗</m:t>
                            </m:r>
                          </m:sub>
                          <m:sup/>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𝑖</m:t>
                                </m:r>
                              </m:sub>
                            </m:sSub>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𝑗</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b="0" i="1" smtClean="0">
                                    <a:solidFill>
                                      <a:srgbClr val="4C51BC"/>
                                    </a:solidFill>
                                    <a:latin typeface="Cambria Math" panose="02040503050406030204" pitchFamily="18" charset="0"/>
                                    <a:ea typeface="Cambria Math" panose="02040503050406030204" pitchFamily="18" charset="0"/>
                                  </a:rPr>
                                  <m:t>𝑖</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b="0" i="1" smtClean="0">
                                    <a:solidFill>
                                      <a:srgbClr val="4C51BC"/>
                                    </a:solidFill>
                                    <a:latin typeface="Cambria Math" panose="02040503050406030204" pitchFamily="18" charset="0"/>
                                    <a:ea typeface="Cambria Math" panose="02040503050406030204" pitchFamily="18" charset="0"/>
                                  </a:rPr>
                                  <m:t>𝑗</m:t>
                                </m:r>
                              </m:sub>
                            </m:sSub>
                          </m:e>
                        </m:nary>
                      </m:e>
                    </m:nary>
                    <m:sSup>
                      <m:sSupPr>
                        <m:ctrlPr>
                          <a:rPr lang="en-US" sz="1600" i="1" smtClean="0">
                            <a:solidFill>
                              <a:srgbClr val="4C51BC"/>
                            </a:solidFill>
                            <a:latin typeface="Cambria Math" panose="02040503050406030204" pitchFamily="18" charset="0"/>
                            <a:ea typeface="Cambria Math" panose="02040503050406030204" pitchFamily="18" charset="0"/>
                          </a:rPr>
                        </m:ctrlPr>
                      </m:sSupPr>
                      <m:e>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b="0" i="1" smtClean="0">
                                <a:solidFill>
                                  <a:srgbClr val="4C51BC"/>
                                </a:solidFill>
                                <a:latin typeface="Cambria Math" panose="02040503050406030204" pitchFamily="18" charset="0"/>
                                <a:ea typeface="Cambria Math" panose="02040503050406030204" pitchFamily="18" charset="0"/>
                              </a:rPr>
                              <m:t>𝑥</m:t>
                            </m:r>
                          </m:e>
                          <m:sub>
                            <m:r>
                              <a:rPr lang="en-US" sz="1600" b="0" i="1" smtClean="0">
                                <a:solidFill>
                                  <a:srgbClr val="4C51BC"/>
                                </a:solidFill>
                                <a:latin typeface="Cambria Math" panose="02040503050406030204" pitchFamily="18" charset="0"/>
                                <a:ea typeface="Cambria Math" panose="02040503050406030204" pitchFamily="18" charset="0"/>
                              </a:rPr>
                              <m:t>𝑖</m:t>
                            </m:r>
                          </m:sub>
                        </m:sSub>
                      </m:e>
                      <m:sup>
                        <m:r>
                          <a:rPr lang="en-US" sz="1600" i="1">
                            <a:solidFill>
                              <a:srgbClr val="4C51BC"/>
                            </a:solidFill>
                            <a:latin typeface="Cambria Math" panose="02040503050406030204" pitchFamily="18" charset="0"/>
                            <a:ea typeface="Cambria Math" panose="02040503050406030204" pitchFamily="18" charset="0"/>
                          </a:rPr>
                          <m:t>𝑇</m:t>
                        </m:r>
                      </m:sup>
                    </m:sSup>
                    <m:sSub>
                      <m:sSubPr>
                        <m:ctrlPr>
                          <a:rPr lang="fr-FR" sz="1400" i="1">
                            <a:solidFill>
                              <a:srgbClr val="4C51BC"/>
                            </a:solidFill>
                            <a:latin typeface="Cambria Math" panose="02040503050406030204" pitchFamily="18" charset="0"/>
                            <a:ea typeface="Cambria Math" panose="02040503050406030204" pitchFamily="18" charset="0"/>
                          </a:rPr>
                        </m:ctrlPr>
                      </m:sSubPr>
                      <m:e>
                        <m:r>
                          <a:rPr lang="en-US" sz="1400" b="0" i="1" smtClean="0">
                            <a:solidFill>
                              <a:srgbClr val="4C51BC"/>
                            </a:solidFill>
                            <a:latin typeface="Cambria Math" panose="02040503050406030204" pitchFamily="18" charset="0"/>
                            <a:ea typeface="Cambria Math" panose="02040503050406030204" pitchFamily="18" charset="0"/>
                          </a:rPr>
                          <m:t>𝑥</m:t>
                        </m:r>
                      </m:e>
                      <m:sub>
                        <m:r>
                          <a:rPr lang="en-US" sz="1400" i="1">
                            <a:solidFill>
                              <a:srgbClr val="4C51BC"/>
                            </a:solidFill>
                            <a:latin typeface="Cambria Math" panose="02040503050406030204" pitchFamily="18" charset="0"/>
                            <a:ea typeface="Cambria Math" panose="02040503050406030204" pitchFamily="18" charset="0"/>
                          </a:rPr>
                          <m:t>𝑗</m:t>
                        </m:r>
                      </m:sub>
                    </m:sSub>
                  </m:oMath>
                </a14:m>
                <a:r>
                  <a:rPr lang="fr-FR" sz="1600" dirty="0">
                    <a:solidFill>
                      <a:srgbClr val="4C51BC"/>
                    </a:solidFill>
                    <a:latin typeface="Montserrat" panose="00000500000000000000" pitchFamily="2" charset="0"/>
                  </a:rPr>
                  <a:t> sous les contraintes </a:t>
                </a:r>
                <a14:m>
                  <m:oMath xmlns:m="http://schemas.openxmlformats.org/officeDocument/2006/math">
                    <m:r>
                      <a:rPr lang="fr-FR"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m:t>
                    </m:r>
                    <m:d>
                      <m:dPr>
                        <m:begChr m:val="["/>
                        <m:endChr m:val="]"/>
                        <m:ctrlPr>
                          <a:rPr lang="en-US" sz="1600" i="1">
                            <a:solidFill>
                              <a:srgbClr val="4C51BC"/>
                            </a:solidFill>
                            <a:latin typeface="Cambria Math" panose="02040503050406030204" pitchFamily="18" charset="0"/>
                            <a:ea typeface="Cambria Math" panose="02040503050406030204" pitchFamily="18" charset="0"/>
                          </a:rPr>
                        </m:ctrlPr>
                      </m:dPr>
                      <m:e>
                        <m:r>
                          <a:rPr lang="en-US" sz="1600" i="1">
                            <a:solidFill>
                              <a:srgbClr val="4C51BC"/>
                            </a:solidFill>
                            <a:latin typeface="Cambria Math" panose="02040503050406030204" pitchFamily="18" charset="0"/>
                            <a:ea typeface="Cambria Math" panose="02040503050406030204" pitchFamily="18" charset="0"/>
                          </a:rPr>
                          <m:t>1;</m:t>
                        </m:r>
                        <m:r>
                          <a:rPr lang="en-US" sz="1600" i="1">
                            <a:solidFill>
                              <a:srgbClr val="4C51BC"/>
                            </a:solidFill>
                            <a:latin typeface="Cambria Math" panose="02040503050406030204" pitchFamily="18" charset="0"/>
                            <a:ea typeface="Cambria Math" panose="02040503050406030204" pitchFamily="18" charset="0"/>
                          </a:rPr>
                          <m:t>𝑝</m:t>
                        </m:r>
                      </m:e>
                    </m:d>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 </m:t>
                        </m:r>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i="1">
                        <a:solidFill>
                          <a:srgbClr val="4C51BC"/>
                        </a:solidFill>
                        <a:latin typeface="Cambria Math" panose="02040503050406030204" pitchFamily="18" charset="0"/>
                        <a:ea typeface="Cambria Math" panose="02040503050406030204" pitchFamily="18" charset="0"/>
                      </a:rPr>
                      <m:t>≥0 </m:t>
                    </m:r>
                    <m:r>
                      <a:rPr lang="en-US" sz="1600" i="1">
                        <a:solidFill>
                          <a:srgbClr val="4C51BC"/>
                        </a:solidFill>
                        <a:latin typeface="Cambria Math" panose="02040503050406030204" pitchFamily="18" charset="0"/>
                        <a:ea typeface="Cambria Math" panose="02040503050406030204" pitchFamily="18" charset="0"/>
                      </a:rPr>
                      <m:t>𝑒𝑡</m:t>
                    </m:r>
                    <m:r>
                      <a:rPr lang="en-US" sz="1600" i="1">
                        <a:solidFill>
                          <a:srgbClr val="4C51BC"/>
                        </a:solidFill>
                        <a:latin typeface="Cambria Math" panose="02040503050406030204" pitchFamily="18" charset="0"/>
                        <a:ea typeface="Cambria Math" panose="02040503050406030204" pitchFamily="18" charset="0"/>
                      </a:rPr>
                      <m:t> </m:t>
                    </m:r>
                    <m:nary>
                      <m:naryPr>
                        <m:chr m:val="∑"/>
                        <m:limLoc m:val="subSup"/>
                        <m:ctrlPr>
                          <a:rPr lang="en-US" sz="1600" i="1">
                            <a:solidFill>
                              <a:srgbClr val="4C51BC"/>
                            </a:solidFill>
                            <a:latin typeface="Cambria Math" panose="02040503050406030204" pitchFamily="18" charset="0"/>
                            <a:ea typeface="Cambria Math" panose="02040503050406030204" pitchFamily="18" charset="0"/>
                          </a:rPr>
                        </m:ctrlPr>
                      </m:naryPr>
                      <m:sub>
                        <m:r>
                          <m:rPr>
                            <m:brk m:alnAt="25"/>
                          </m:rP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=1</m:t>
                        </m:r>
                      </m:sub>
                      <m:sup>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𝑝</m:t>
                        </m:r>
                      </m:sup>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𝑘</m:t>
                            </m:r>
                          </m:sub>
                        </m:sSub>
                      </m:e>
                    </m:nary>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i="1">
                        <a:solidFill>
                          <a:srgbClr val="4C51BC"/>
                        </a:solidFill>
                        <a:latin typeface="Cambria Math" panose="02040503050406030204" pitchFamily="18" charset="0"/>
                        <a:ea typeface="Cambria Math" panose="02040503050406030204" pitchFamily="18" charset="0"/>
                      </a:rPr>
                      <m:t>=0</m:t>
                    </m:r>
                  </m:oMath>
                </a14:m>
                <a:endParaRPr lang="fr-FR" sz="1600" dirty="0">
                  <a:solidFill>
                    <a:srgbClr val="4C51BC"/>
                  </a:solidFill>
                  <a:latin typeface="Montserrat" panose="00000500000000000000" pitchFamily="2" charset="0"/>
                </a:endParaRPr>
              </a:p>
              <a:p>
                <a:pPr algn="just">
                  <a:lnSpc>
                    <a:spcPct val="150000"/>
                  </a:lnSpc>
                </a:pPr>
                <a:endParaRPr lang="fr-FR" sz="1600" dirty="0">
                  <a:solidFill>
                    <a:srgbClr val="4C51BC"/>
                  </a:solidFill>
                  <a:latin typeface="Montserrat" panose="00000500000000000000" pitchFamily="2" charset="0"/>
                </a:endParaRPr>
              </a:p>
            </p:txBody>
          </p:sp>
        </mc:Choice>
        <mc:Fallback>
          <p:sp>
            <p:nvSpPr>
              <p:cNvPr id="2" name="TextBox 27">
                <a:extLst>
                  <a:ext uri="{FF2B5EF4-FFF2-40B4-BE49-F238E27FC236}">
                    <a16:creationId xmlns:a16="http://schemas.microsoft.com/office/drawing/2014/main" id="{A4BEBA54-BEE2-FD8E-5282-6B3D6F3F9411}"/>
                  </a:ext>
                </a:extLst>
              </p:cNvPr>
              <p:cNvSpPr txBox="1">
                <a:spLocks noRot="1" noChangeAspect="1" noMove="1" noResize="1" noEditPoints="1" noAdjustHandles="1" noChangeArrowheads="1" noChangeShapeType="1" noTextEdit="1"/>
              </p:cNvSpPr>
              <p:nvPr/>
            </p:nvSpPr>
            <p:spPr>
              <a:xfrm>
                <a:off x="0" y="2045543"/>
                <a:ext cx="11830924" cy="893963"/>
              </a:xfrm>
              <a:prstGeom prst="rect">
                <a:avLst/>
              </a:prstGeom>
              <a:blipFill>
                <a:blip r:embed="rId3"/>
                <a:stretch>
                  <a:fillRect l="-258" t="-24658" b="-20548"/>
                </a:stretch>
              </a:blipFill>
            </p:spPr>
            <p:txBody>
              <a:bodyPr/>
              <a:lstStyle/>
              <a:p>
                <a:r>
                  <a:rPr lang="fr-FR">
                    <a:noFill/>
                  </a:rPr>
                  <a:t> </a:t>
                </a:r>
              </a:p>
            </p:txBody>
          </p:sp>
        </mc:Fallback>
      </mc:AlternateContent>
    </p:spTree>
    <p:extLst>
      <p:ext uri="{BB962C8B-B14F-4D97-AF65-F5344CB8AC3E}">
        <p14:creationId xmlns:p14="http://schemas.microsoft.com/office/powerpoint/2010/main" val="31689236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62FC0C-C98B-EE9A-30EF-C17AD6E17E8D}"/>
              </a:ext>
            </a:extLst>
          </p:cNvPr>
          <p:cNvSpPr/>
          <p:nvPr/>
        </p:nvSpPr>
        <p:spPr>
          <a:xfrm>
            <a:off x="0" y="3647440"/>
            <a:ext cx="8291021" cy="12293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Placeholder 3">
            <a:extLst>
              <a:ext uri="{FF2B5EF4-FFF2-40B4-BE49-F238E27FC236}">
                <a16:creationId xmlns:a16="http://schemas.microsoft.com/office/drawing/2014/main" id="{6ECA2350-0E08-17B9-B09A-54E94BBAEAC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072" b="9072"/>
          <a:stretch/>
        </p:blipFill>
        <p:spPr>
          <a:xfrm>
            <a:off x="8291021" y="0"/>
            <a:ext cx="5586484" cy="6858000"/>
          </a:xfrm>
        </p:spPr>
      </p:pic>
      <p:sp>
        <p:nvSpPr>
          <p:cNvPr id="5" name="TextBox 4">
            <a:extLst>
              <a:ext uri="{FF2B5EF4-FFF2-40B4-BE49-F238E27FC236}">
                <a16:creationId xmlns:a16="http://schemas.microsoft.com/office/drawing/2014/main" id="{CDED3DF4-97E5-AEB7-B9A1-6337413AF97F}"/>
              </a:ext>
            </a:extLst>
          </p:cNvPr>
          <p:cNvSpPr txBox="1"/>
          <p:nvPr/>
        </p:nvSpPr>
        <p:spPr>
          <a:xfrm>
            <a:off x="447623" y="752667"/>
            <a:ext cx="5907386" cy="584775"/>
          </a:xfrm>
          <a:prstGeom prst="rect">
            <a:avLst/>
          </a:prstGeom>
          <a:noFill/>
        </p:spPr>
        <p:txBody>
          <a:bodyPr wrap="none" rtlCol="0">
            <a:spAutoFit/>
          </a:bodyPr>
          <a:lstStyle/>
          <a:p>
            <a:r>
              <a:rPr lang="fr-FR" sz="3200" b="1" dirty="0">
                <a:solidFill>
                  <a:srgbClr val="4DB2BB"/>
                </a:solidFill>
                <a:latin typeface="Montserrat" panose="00000500000000000000" pitchFamily="2" charset="0"/>
              </a:rPr>
              <a:t>La reconnaissance d’image</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47622" y="2123849"/>
            <a:ext cx="7578777" cy="4113306"/>
          </a:xfrm>
          <a:prstGeom prst="rect">
            <a:avLst/>
          </a:prstGeom>
          <a:noFill/>
        </p:spPr>
        <p:txBody>
          <a:bodyPr wrap="square" rtlCol="0">
            <a:spAutoFit/>
          </a:bodyPr>
          <a:lstStyle/>
          <a:p>
            <a:pPr>
              <a:lnSpc>
                <a:spcPct val="150000"/>
              </a:lnSpc>
            </a:pPr>
            <a:r>
              <a:rPr lang="fr-FR" sz="1600" dirty="0">
                <a:solidFill>
                  <a:schemeClr val="tx1">
                    <a:lumMod val="50000"/>
                    <a:lumOff val="50000"/>
                  </a:schemeClr>
                </a:solidFill>
                <a:latin typeface="Montserrat" panose="00000500000000000000" pitchFamily="2" charset="0"/>
              </a:rPr>
              <a:t>En tant qu'être humain, nous sommes capables, en un coup d'œil, de distinguer un chien d'un chat. Vous êtes-vous déjà demandé comment cela se passe ? </a:t>
            </a:r>
          </a:p>
          <a:p>
            <a:pPr>
              <a:lnSpc>
                <a:spcPct val="150000"/>
              </a:lnSpc>
            </a:pPr>
            <a:endParaRPr lang="fr-FR" sz="1600" dirty="0">
              <a:solidFill>
                <a:schemeClr val="tx1">
                  <a:lumMod val="50000"/>
                  <a:lumOff val="50000"/>
                </a:schemeClr>
              </a:solidFill>
              <a:latin typeface="Montserrat" panose="00000500000000000000" pitchFamily="2" charset="0"/>
            </a:endParaRPr>
          </a:p>
          <a:p>
            <a:pPr>
              <a:lnSpc>
                <a:spcPct val="150000"/>
              </a:lnSpc>
            </a:pPr>
            <a:r>
              <a:rPr lang="fr-FR" sz="1600" dirty="0">
                <a:solidFill>
                  <a:schemeClr val="tx1">
                    <a:lumMod val="50000"/>
                    <a:lumOff val="50000"/>
                  </a:schemeClr>
                </a:solidFill>
                <a:latin typeface="Montserrat" panose="00000500000000000000" pitchFamily="2" charset="0"/>
              </a:rPr>
              <a:t>Notre cerveau traite des millions d'informations visuelles en une fraction de seconde, nous permettant d'identifier des objets et des êtres vivants avec une précision étonnante.</a:t>
            </a:r>
          </a:p>
          <a:p>
            <a:pPr>
              <a:lnSpc>
                <a:spcPct val="150000"/>
              </a:lnSpc>
            </a:pPr>
            <a:endParaRPr lang="fr-FR" sz="1600" dirty="0">
              <a:solidFill>
                <a:schemeClr val="tx1">
                  <a:lumMod val="50000"/>
                  <a:lumOff val="50000"/>
                </a:schemeClr>
              </a:solidFill>
              <a:latin typeface="Montserrat" panose="00000500000000000000" pitchFamily="2" charset="0"/>
            </a:endParaRPr>
          </a:p>
          <a:p>
            <a:pPr>
              <a:lnSpc>
                <a:spcPct val="150000"/>
              </a:lnSpc>
            </a:pPr>
            <a:r>
              <a:rPr lang="fr-FR" sz="1600" dirty="0">
                <a:solidFill>
                  <a:schemeClr val="tx1">
                    <a:lumMod val="50000"/>
                    <a:lumOff val="50000"/>
                  </a:schemeClr>
                </a:solidFill>
                <a:latin typeface="Montserrat" panose="00000500000000000000" pitchFamily="2" charset="0"/>
              </a:rPr>
              <a:t> Cette capacité naturelle repose sur un réseau complexe de neurones qui interprète les formes, les couleurs, les textures, et d'autres indices visuels pour reconnaître les objets dans notre environnement.</a:t>
            </a:r>
            <a:endParaRPr lang="en-US" sz="1600" dirty="0">
              <a:solidFill>
                <a:schemeClr val="tx1">
                  <a:lumMod val="50000"/>
                  <a:lumOff val="50000"/>
                </a:schemeClr>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447623" y="1295371"/>
            <a:ext cx="3790425" cy="419987"/>
          </a:xfrm>
          <a:prstGeom prst="rect">
            <a:avLst/>
          </a:prstGeom>
          <a:noFill/>
        </p:spPr>
        <p:txBody>
          <a:bodyPr wrap="square" rtlCol="0">
            <a:spAutoFit/>
          </a:bodyPr>
          <a:lstStyle/>
          <a:p>
            <a:pPr>
              <a:lnSpc>
                <a:spcPct val="150000"/>
              </a:lnSpc>
            </a:pPr>
            <a:r>
              <a:rPr lang="fr-FR" sz="1600" dirty="0">
                <a:solidFill>
                  <a:srgbClr val="BD504B"/>
                </a:solidFill>
                <a:latin typeface="Montserrat" panose="00000500000000000000" pitchFamily="2" charset="0"/>
              </a:rPr>
              <a:t>Dichotomie homme-machine</a:t>
            </a:r>
          </a:p>
        </p:txBody>
      </p:sp>
    </p:spTree>
    <p:extLst>
      <p:ext uri="{BB962C8B-B14F-4D97-AF65-F5344CB8AC3E}">
        <p14:creationId xmlns:p14="http://schemas.microsoft.com/office/powerpoint/2010/main" val="3549722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115402" y="-392159"/>
            <a:ext cx="6351104" cy="7126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356183" y="1701351"/>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73EDF55-0E49-947F-D718-DDBF6DE4434E}"/>
                  </a:ext>
                </a:extLst>
              </p:cNvPr>
              <p:cNvSpPr txBox="1"/>
              <p:nvPr/>
            </p:nvSpPr>
            <p:spPr>
              <a:xfrm>
                <a:off x="96968" y="1701351"/>
                <a:ext cx="11738849" cy="5247014"/>
              </a:xfrm>
              <a:prstGeom prst="rect">
                <a:avLst/>
              </a:prstGeom>
              <a:noFill/>
            </p:spPr>
            <p:txBody>
              <a:bodyPr wrap="square" rtlCol="0">
                <a:spAutoFit/>
              </a:bodyPr>
              <a:lstStyle/>
              <a:p>
                <a:pPr>
                  <a:lnSpc>
                    <a:spcPct val="150000"/>
                  </a:lnSpc>
                </a:pPr>
                <a:r>
                  <a:rPr lang="fr-FR" sz="1500" dirty="0">
                    <a:solidFill>
                      <a:srgbClr val="474747"/>
                    </a:solidFill>
                    <a:latin typeface="Montserrat" panose="00000500000000000000" pitchFamily="2" charset="0"/>
                  </a:rPr>
                  <a:t>En réalité, trouver un hyperplan séparateur parfait n'est pas toujours possible, et même s'il existe, il ne représente pas nécessairement la meilleure solution pour la classification. De plus, une erreur d'étiquetage dans les données d'entraînement (par exemple, un exemple étiqueté +1 au lieu de -1) peut affecter considérablement l'hyperplan.</a:t>
                </a:r>
              </a:p>
              <a:p>
                <a:pPr>
                  <a:lnSpc>
                    <a:spcPct val="150000"/>
                  </a:lnSpc>
                </a:pPr>
                <a:r>
                  <a:rPr lang="fr-FR" sz="1500" dirty="0">
                    <a:solidFill>
                      <a:srgbClr val="474747"/>
                    </a:solidFill>
                    <a:latin typeface="Montserrat" panose="00000500000000000000" pitchFamily="2" charset="0"/>
                  </a:rPr>
                  <a:t>Dans le cas où les données ne sont pas linéairement séparables ou contiennent du bruit (comme des données mal étiquetées), les contraintes du problème d'optimisation quadratique des SVM ne peuvent pas être toujours vérifiées, et il devient nécessaire de les relaxer. C'est là qu'intervient la notion de marge souple.</a:t>
                </a:r>
              </a:p>
              <a:p>
                <a:pPr>
                  <a:lnSpc>
                    <a:spcPct val="150000"/>
                  </a:lnSpc>
                </a:pPr>
                <a:r>
                  <a:rPr lang="fr-FR" sz="1500" dirty="0">
                    <a:solidFill>
                      <a:srgbClr val="474747"/>
                    </a:solidFill>
                    <a:latin typeface="Montserrat" panose="00000500000000000000" pitchFamily="2" charset="0"/>
                  </a:rPr>
                  <a:t>La marge souple permet d'introduire une certaine tolérance aux erreurs de classification dans le processus d'apprentissage des SVM. Cela se traduit par l'introduction de variables de relaxation ("</a:t>
                </a:r>
                <a:r>
                  <a:rPr lang="fr-FR" sz="1500" dirty="0" err="1">
                    <a:solidFill>
                      <a:srgbClr val="474747"/>
                    </a:solidFill>
                    <a:latin typeface="Montserrat" panose="00000500000000000000" pitchFamily="2" charset="0"/>
                  </a:rPr>
                  <a:t>slack</a:t>
                </a:r>
                <a:r>
                  <a:rPr lang="fr-FR" sz="1500" dirty="0">
                    <a:solidFill>
                      <a:srgbClr val="474747"/>
                    </a:solidFill>
                    <a:latin typeface="Montserrat" panose="00000500000000000000" pitchFamily="2" charset="0"/>
                  </a:rPr>
                  <a:t> variables") dans le problème. Ces variables permettent à certains points de données de se situer du mauvais côté de l'hyperplan séparateur, tant que cela n'excède pas une certaine marge définie par le paramètre de régularisation C.</a:t>
                </a:r>
              </a:p>
              <a:p>
                <a:pPr>
                  <a:lnSpc>
                    <a:spcPct val="150000"/>
                  </a:lnSpc>
                </a:pPr>
                <a:r>
                  <a:rPr lang="fr-FR" sz="1500" dirty="0">
                    <a:solidFill>
                      <a:srgbClr val="474747"/>
                    </a:solidFill>
                    <a:latin typeface="Montserrat" panose="00000500000000000000" pitchFamily="2" charset="0"/>
                  </a:rPr>
                  <a:t>En permettant une certaine marge d'erreur, les SVM avec marge souple sont moins sensibles aux erreurs dans les données d'entraînement et peuvent mieux gérer les données bruitées ou non linéairement séparables. </a:t>
                </a:r>
                <a:r>
                  <a:rPr lang="fr-FR" sz="1500" dirty="0">
                    <a:solidFill>
                      <a:srgbClr val="4C51BC"/>
                    </a:solidFill>
                    <a:latin typeface="Montserrat" panose="00000500000000000000" pitchFamily="2" charset="0"/>
                  </a:rPr>
                  <a:t>Pour ce faire, nous introduisons des variables </a:t>
                </a:r>
                <a14:m>
                  <m:oMath xmlns:m="http://schemas.openxmlformats.org/officeDocument/2006/math">
                    <m:sSub>
                      <m:sSubPr>
                        <m:ctrlPr>
                          <a:rPr lang="fr-FR" sz="1500" i="1" smtClean="0">
                            <a:solidFill>
                              <a:srgbClr val="4C51BC"/>
                            </a:solidFill>
                            <a:latin typeface="Cambria Math" panose="02040503050406030204" pitchFamily="18" charset="0"/>
                            <a:ea typeface="Cambria Math" panose="02040503050406030204" pitchFamily="18" charset="0"/>
                          </a:rPr>
                        </m:ctrlPr>
                      </m:sSubPr>
                      <m:e>
                        <m:r>
                          <a:rPr lang="fr-FR" sz="1500" i="1">
                            <a:solidFill>
                              <a:srgbClr val="4C51BC"/>
                            </a:solidFill>
                            <a:latin typeface="Cambria Math" panose="02040503050406030204" pitchFamily="18" charset="0"/>
                            <a:ea typeface="Cambria Math" panose="02040503050406030204" pitchFamily="18" charset="0"/>
                          </a:rPr>
                          <m:t>𝜀</m:t>
                        </m:r>
                      </m:e>
                      <m:sub>
                        <m:r>
                          <a:rPr lang="en-US" sz="1500" b="0" i="1" smtClean="0">
                            <a:solidFill>
                              <a:srgbClr val="4C51BC"/>
                            </a:solidFill>
                            <a:latin typeface="Cambria Math" panose="02040503050406030204" pitchFamily="18" charset="0"/>
                            <a:ea typeface="Cambria Math" panose="02040503050406030204" pitchFamily="18" charset="0"/>
                          </a:rPr>
                          <m:t>𝑖</m:t>
                        </m:r>
                      </m:sub>
                    </m:sSub>
                    <m:r>
                      <a:rPr lang="en-US" sz="1500" b="0" i="1" smtClean="0">
                        <a:solidFill>
                          <a:srgbClr val="4C51BC"/>
                        </a:solidFill>
                        <a:latin typeface="Cambria Math" panose="02040503050406030204" pitchFamily="18" charset="0"/>
                        <a:ea typeface="Cambria Math" panose="02040503050406030204" pitchFamily="18" charset="0"/>
                      </a:rPr>
                      <m:t> </m:t>
                    </m:r>
                  </m:oMath>
                </a14:m>
                <a:r>
                  <a:rPr lang="fr-FR" sz="1500" dirty="0">
                    <a:solidFill>
                      <a:srgbClr val="4C51BC"/>
                    </a:solidFill>
                    <a:latin typeface="Montserrat" panose="00000500000000000000" pitchFamily="2" charset="0"/>
                  </a:rPr>
                  <a:t>​ sur les contraintes, représentant la distance à laquelle un point est éloigné d’un bon classement, puis minimiser la somme des </a:t>
                </a:r>
                <a14:m>
                  <m:oMath xmlns:m="http://schemas.openxmlformats.org/officeDocument/2006/math">
                    <m:sSub>
                      <m:sSubPr>
                        <m:ctrlPr>
                          <a:rPr lang="fr-FR" sz="1500" i="1">
                            <a:solidFill>
                              <a:srgbClr val="4C51BC"/>
                            </a:solidFill>
                            <a:latin typeface="Cambria Math" panose="02040503050406030204" pitchFamily="18" charset="0"/>
                            <a:ea typeface="Cambria Math" panose="02040503050406030204" pitchFamily="18" charset="0"/>
                          </a:rPr>
                        </m:ctrlPr>
                      </m:sSubPr>
                      <m:e>
                        <m:r>
                          <a:rPr lang="fr-FR" sz="1500" i="1">
                            <a:solidFill>
                              <a:srgbClr val="4C51BC"/>
                            </a:solidFill>
                            <a:latin typeface="Cambria Math" panose="02040503050406030204" pitchFamily="18" charset="0"/>
                            <a:ea typeface="Cambria Math" panose="02040503050406030204" pitchFamily="18" charset="0"/>
                          </a:rPr>
                          <m:t>𝜀</m:t>
                        </m:r>
                      </m:e>
                      <m:sub>
                        <m:r>
                          <a:rPr lang="en-US" sz="1500" i="1">
                            <a:solidFill>
                              <a:srgbClr val="4C51BC"/>
                            </a:solidFill>
                            <a:latin typeface="Cambria Math" panose="02040503050406030204" pitchFamily="18" charset="0"/>
                            <a:ea typeface="Cambria Math" panose="02040503050406030204" pitchFamily="18" charset="0"/>
                          </a:rPr>
                          <m:t>𝑖</m:t>
                        </m:r>
                      </m:sub>
                    </m:sSub>
                    <m:r>
                      <a:rPr lang="en-US" sz="1500" i="1">
                        <a:solidFill>
                          <a:srgbClr val="4C51BC"/>
                        </a:solidFill>
                        <a:latin typeface="Cambria Math" panose="02040503050406030204" pitchFamily="18" charset="0"/>
                        <a:ea typeface="Cambria Math" panose="02040503050406030204" pitchFamily="18" charset="0"/>
                      </a:rPr>
                      <m:t> </m:t>
                    </m:r>
                  </m:oMath>
                </a14:m>
                <a:r>
                  <a:rPr lang="fr-FR" sz="1500" dirty="0">
                    <a:solidFill>
                      <a:srgbClr val="4C51BC"/>
                    </a:solidFill>
                    <a:latin typeface="Montserrat" panose="00000500000000000000" pitchFamily="2" charset="0"/>
                  </a:rPr>
                  <a:t>​. Les variables </a:t>
                </a:r>
                <a14:m>
                  <m:oMath xmlns:m="http://schemas.openxmlformats.org/officeDocument/2006/math">
                    <m:sSub>
                      <m:sSubPr>
                        <m:ctrlPr>
                          <a:rPr lang="fr-FR" sz="1500" i="1">
                            <a:solidFill>
                              <a:srgbClr val="4C51BC"/>
                            </a:solidFill>
                            <a:latin typeface="Cambria Math" panose="02040503050406030204" pitchFamily="18" charset="0"/>
                            <a:ea typeface="Cambria Math" panose="02040503050406030204" pitchFamily="18" charset="0"/>
                          </a:rPr>
                        </m:ctrlPr>
                      </m:sSubPr>
                      <m:e>
                        <m:r>
                          <a:rPr lang="fr-FR" sz="1500" i="1">
                            <a:solidFill>
                              <a:srgbClr val="4C51BC"/>
                            </a:solidFill>
                            <a:latin typeface="Cambria Math" panose="02040503050406030204" pitchFamily="18" charset="0"/>
                            <a:ea typeface="Cambria Math" panose="02040503050406030204" pitchFamily="18" charset="0"/>
                          </a:rPr>
                          <m:t>𝜀</m:t>
                        </m:r>
                      </m:e>
                      <m:sub>
                        <m:r>
                          <a:rPr lang="en-US" sz="1500" i="1">
                            <a:solidFill>
                              <a:srgbClr val="4C51BC"/>
                            </a:solidFill>
                            <a:latin typeface="Cambria Math" panose="02040503050406030204" pitchFamily="18" charset="0"/>
                            <a:ea typeface="Cambria Math" panose="02040503050406030204" pitchFamily="18" charset="0"/>
                          </a:rPr>
                          <m:t>𝑖</m:t>
                        </m:r>
                      </m:sub>
                    </m:sSub>
                    <m:r>
                      <a:rPr lang="en-US" sz="1500" i="1">
                        <a:solidFill>
                          <a:srgbClr val="4C51BC"/>
                        </a:solidFill>
                        <a:latin typeface="Cambria Math" panose="02040503050406030204" pitchFamily="18" charset="0"/>
                        <a:ea typeface="Cambria Math" panose="02040503050406030204" pitchFamily="18" charset="0"/>
                      </a:rPr>
                      <m:t> </m:t>
                    </m:r>
                  </m:oMath>
                </a14:m>
                <a:r>
                  <a:rPr lang="fr-FR" sz="1500" dirty="0">
                    <a:solidFill>
                      <a:srgbClr val="4C51BC"/>
                    </a:solidFill>
                    <a:latin typeface="Montserrat" panose="00000500000000000000" pitchFamily="2" charset="0"/>
                  </a:rPr>
                  <a:t>​ sont appelées variables de relaxation. La contrainte de notre problème initial devient :</a:t>
                </a:r>
                <a:endParaRPr lang="fr-FR" sz="1500" dirty="0">
                  <a:solidFill>
                    <a:srgbClr val="474747"/>
                  </a:solidFill>
                  <a:latin typeface="Montserrat" panose="00000500000000000000" pitchFamily="2" charset="0"/>
                </a:endParaRPr>
              </a:p>
            </p:txBody>
          </p:sp>
        </mc:Choice>
        <mc:Fallback>
          <p:sp>
            <p:nvSpPr>
              <p:cNvPr id="7" name="TextBox 6">
                <a:extLst>
                  <a:ext uri="{FF2B5EF4-FFF2-40B4-BE49-F238E27FC236}">
                    <a16:creationId xmlns:a16="http://schemas.microsoft.com/office/drawing/2014/main" id="{173EDF55-0E49-947F-D718-DDBF6DE4434E}"/>
                  </a:ext>
                </a:extLst>
              </p:cNvPr>
              <p:cNvSpPr txBox="1">
                <a:spLocks noRot="1" noChangeAspect="1" noMove="1" noResize="1" noEditPoints="1" noAdjustHandles="1" noChangeArrowheads="1" noChangeShapeType="1" noTextEdit="1"/>
              </p:cNvSpPr>
              <p:nvPr/>
            </p:nvSpPr>
            <p:spPr>
              <a:xfrm>
                <a:off x="96968" y="1701351"/>
                <a:ext cx="11738849" cy="5247014"/>
              </a:xfrm>
              <a:prstGeom prst="rect">
                <a:avLst/>
              </a:prstGeom>
              <a:blipFill>
                <a:blip r:embed="rId2"/>
                <a:stretch>
                  <a:fillRect l="-208" b="-465"/>
                </a:stretch>
              </a:blipFill>
            </p:spPr>
            <p:txBody>
              <a:bodyPr/>
              <a:lstStyle/>
              <a:p>
                <a:r>
                  <a:rPr lang="fr-FR">
                    <a:noFill/>
                  </a:rPr>
                  <a:t> </a:t>
                </a:r>
              </a:p>
            </p:txBody>
          </p:sp>
        </mc:Fallback>
      </mc:AlternateContent>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4" name="TextBox 27">
            <a:extLst>
              <a:ext uri="{FF2B5EF4-FFF2-40B4-BE49-F238E27FC236}">
                <a16:creationId xmlns:a16="http://schemas.microsoft.com/office/drawing/2014/main" id="{57655A6B-7A20-61B0-CF43-EA13A94EE738}"/>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Hyperparamètre et marge souple</a:t>
            </a:r>
          </a:p>
        </p:txBody>
      </p:sp>
    </p:spTree>
    <p:extLst>
      <p:ext uri="{BB962C8B-B14F-4D97-AF65-F5344CB8AC3E}">
        <p14:creationId xmlns:p14="http://schemas.microsoft.com/office/powerpoint/2010/main" val="2304833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533825"/>
            <a:ext cx="6351104" cy="7126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6F44E3C-9038-0FA4-0505-42F3093F5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640" y="3675206"/>
            <a:ext cx="4169392" cy="3182794"/>
          </a:xfrm>
          <a:prstGeom prst="rect">
            <a:avLst/>
          </a:prstGeom>
        </p:spPr>
      </p:pic>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356183" y="1701351"/>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73EDF55-0E49-947F-D718-DDBF6DE4434E}"/>
                  </a:ext>
                </a:extLst>
              </p:cNvPr>
              <p:cNvSpPr txBox="1"/>
              <p:nvPr/>
            </p:nvSpPr>
            <p:spPr>
              <a:xfrm>
                <a:off x="0" y="1616894"/>
                <a:ext cx="12095032" cy="2153025"/>
              </a:xfrm>
              <a:prstGeom prst="rect">
                <a:avLst/>
              </a:prstGeom>
              <a:noFill/>
            </p:spPr>
            <p:txBody>
              <a:bodyPr wrap="square" rtlCol="0">
                <a:spAutoFit/>
              </a:bodyPr>
              <a:lstStyle/>
              <a:p>
                <a:pPr>
                  <a:lnSpc>
                    <a:spcPct val="150000"/>
                  </a:lnSpc>
                </a:pPr>
                <a:r>
                  <a:rPr lang="fr-FR" sz="1600" dirty="0">
                    <a:solidFill>
                      <a:srgbClr val="474747"/>
                    </a:solidFill>
                    <a:latin typeface="Montserrat" panose="00000500000000000000" pitchFamily="2" charset="0"/>
                  </a:rPr>
                  <a:t> La contrainte de notre problème initial devient : </a:t>
                </a:r>
                <a:r>
                  <a:rPr lang="fr-FR" sz="1600" dirty="0">
                    <a:solidFill>
                      <a:srgbClr val="474747"/>
                    </a:solidFill>
                  </a:rPr>
                  <a:t> </a:t>
                </a:r>
                <a14:m>
                  <m:oMath xmlns:m="http://schemas.openxmlformats.org/officeDocument/2006/math">
                    <m:sSub>
                      <m:sSubPr>
                        <m:ctrlPr>
                          <a:rPr lang="fr-FR" sz="1600" i="1">
                            <a:solidFill>
                              <a:srgbClr val="474747"/>
                            </a:solidFill>
                            <a:latin typeface="Cambria Math" panose="02040503050406030204" pitchFamily="18" charset="0"/>
                          </a:rPr>
                        </m:ctrlPr>
                      </m:sSubPr>
                      <m:e>
                        <m:r>
                          <a:rPr lang="fr-FR" sz="1600" i="1">
                            <a:solidFill>
                              <a:srgbClr val="474747"/>
                            </a:solidFill>
                            <a:latin typeface="Cambria Math" panose="02040503050406030204" pitchFamily="18" charset="0"/>
                            <a:ea typeface="Cambria Math" panose="02040503050406030204" pitchFamily="18" charset="0"/>
                          </a:rPr>
                          <m:t>∀</m:t>
                        </m:r>
                        <m:r>
                          <a:rPr lang="en-US" sz="1600" i="1">
                            <a:solidFill>
                              <a:srgbClr val="474747"/>
                            </a:solidFill>
                            <a:latin typeface="Cambria Math" panose="02040503050406030204" pitchFamily="18" charset="0"/>
                            <a:ea typeface="Cambria Math" panose="02040503050406030204" pitchFamily="18" charset="0"/>
                          </a:rPr>
                          <m:t>𝑘</m:t>
                        </m:r>
                        <m:r>
                          <a:rPr lang="en-US" sz="1600" i="1">
                            <a:solidFill>
                              <a:srgbClr val="474747"/>
                            </a:solidFill>
                            <a:latin typeface="Cambria Math" panose="02040503050406030204" pitchFamily="18" charset="0"/>
                            <a:ea typeface="Cambria Math" panose="02040503050406030204" pitchFamily="18" charset="0"/>
                          </a:rPr>
                          <m:t>  </m:t>
                        </m:r>
                        <m:r>
                          <a:rPr lang="en-US" sz="1600" i="1">
                            <a:solidFill>
                              <a:srgbClr val="474747"/>
                            </a:solidFill>
                            <a:latin typeface="Cambria Math" panose="02040503050406030204" pitchFamily="18" charset="0"/>
                          </a:rPr>
                          <m:t>𝑙</m:t>
                        </m:r>
                      </m:e>
                      <m:sub>
                        <m:r>
                          <a:rPr lang="en-US" sz="1600" i="1">
                            <a:solidFill>
                              <a:srgbClr val="474747"/>
                            </a:solidFill>
                            <a:latin typeface="Cambria Math" panose="02040503050406030204" pitchFamily="18" charset="0"/>
                          </a:rPr>
                          <m:t>𝑘</m:t>
                        </m:r>
                      </m:sub>
                    </m:sSub>
                    <m:d>
                      <m:dPr>
                        <m:ctrlPr>
                          <a:rPr lang="en-US" sz="1600" i="1">
                            <a:solidFill>
                              <a:srgbClr val="474747"/>
                            </a:solidFill>
                            <a:latin typeface="Cambria Math" panose="02040503050406030204" pitchFamily="18" charset="0"/>
                          </a:rPr>
                        </m:ctrlPr>
                      </m:dPr>
                      <m:e>
                        <m:sSup>
                          <m:sSupPr>
                            <m:ctrlPr>
                              <a:rPr lang="en-US" sz="1600" i="1">
                                <a:solidFill>
                                  <a:srgbClr val="474747"/>
                                </a:solidFill>
                                <a:latin typeface="Cambria Math" panose="02040503050406030204" pitchFamily="18" charset="0"/>
                              </a:rPr>
                            </m:ctrlPr>
                          </m:sSupPr>
                          <m:e>
                            <m:r>
                              <a:rPr lang="en-US" sz="1600" i="1">
                                <a:solidFill>
                                  <a:srgbClr val="474747"/>
                                </a:solidFill>
                                <a:latin typeface="Cambria Math" panose="02040503050406030204" pitchFamily="18" charset="0"/>
                              </a:rPr>
                              <m:t>𝑤</m:t>
                            </m:r>
                          </m:e>
                          <m:sup>
                            <m:r>
                              <a:rPr lang="en-US" sz="1600" i="1">
                                <a:solidFill>
                                  <a:srgbClr val="474747"/>
                                </a:solidFill>
                                <a:latin typeface="Cambria Math" panose="02040503050406030204" pitchFamily="18" charset="0"/>
                              </a:rPr>
                              <m:t>𝑇</m:t>
                            </m:r>
                          </m:sup>
                        </m:sSup>
                        <m:r>
                          <a:rPr lang="en-US" sz="1600" i="1">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rPr>
                            </m:ctrlPr>
                          </m:sSubPr>
                          <m:e>
                            <m:r>
                              <a:rPr lang="en-US" sz="1600" i="1">
                                <a:solidFill>
                                  <a:srgbClr val="474747"/>
                                </a:solidFill>
                                <a:latin typeface="Cambria Math" panose="02040503050406030204" pitchFamily="18" charset="0"/>
                              </a:rPr>
                              <m:t>𝑥</m:t>
                            </m:r>
                          </m:e>
                          <m:sub>
                            <m:r>
                              <a:rPr lang="en-US" sz="1600" i="1">
                                <a:solidFill>
                                  <a:srgbClr val="474747"/>
                                </a:solidFill>
                                <a:latin typeface="Cambria Math" panose="02040503050406030204" pitchFamily="18" charset="0"/>
                              </a:rPr>
                              <m:t>𝑘</m:t>
                            </m:r>
                          </m:sub>
                        </m:sSub>
                        <m:r>
                          <a:rPr lang="en-US" sz="1600" i="1">
                            <a:solidFill>
                              <a:srgbClr val="474747"/>
                            </a:solidFill>
                            <a:latin typeface="Cambria Math" panose="02040503050406030204" pitchFamily="18" charset="0"/>
                          </a:rPr>
                          <m:t>+</m:t>
                        </m:r>
                        <m:r>
                          <a:rPr lang="en-US" sz="1600" i="1">
                            <a:solidFill>
                              <a:srgbClr val="474747"/>
                            </a:solidFill>
                            <a:latin typeface="Cambria Math" panose="02040503050406030204" pitchFamily="18" charset="0"/>
                          </a:rPr>
                          <m:t>𝑏</m:t>
                        </m:r>
                      </m:e>
                    </m:d>
                    <m:r>
                      <a:rPr lang="en-US" sz="1600" i="1">
                        <a:solidFill>
                          <a:srgbClr val="474747"/>
                        </a:solidFill>
                        <a:latin typeface="Cambria Math" panose="02040503050406030204" pitchFamily="18" charset="0"/>
                      </a:rPr>
                      <m:t>≥1</m:t>
                    </m:r>
                    <m:r>
                      <a:rPr lang="en-US" sz="1600" b="0" i="1" smtClean="0">
                        <a:solidFill>
                          <a:srgbClr val="474747"/>
                        </a:solidFill>
                        <a:latin typeface="Cambria Math" panose="02040503050406030204" pitchFamily="18" charset="0"/>
                      </a:rPr>
                      <m:t>−</m:t>
                    </m:r>
                    <m:sSub>
                      <m:sSubPr>
                        <m:ctrlPr>
                          <a:rPr lang="fr-FR" sz="1600" i="1">
                            <a:solidFill>
                              <a:srgbClr val="474747"/>
                            </a:solidFill>
                            <a:latin typeface="Cambria Math" panose="02040503050406030204" pitchFamily="18" charset="0"/>
                            <a:ea typeface="Cambria Math" panose="02040503050406030204" pitchFamily="18" charset="0"/>
                          </a:rPr>
                        </m:ctrlPr>
                      </m:sSubPr>
                      <m:e>
                        <m:r>
                          <a:rPr lang="fr-FR" sz="1600" i="1">
                            <a:solidFill>
                              <a:srgbClr val="474747"/>
                            </a:solidFill>
                            <a:latin typeface="Cambria Math" panose="02040503050406030204" pitchFamily="18" charset="0"/>
                            <a:ea typeface="Cambria Math" panose="02040503050406030204" pitchFamily="18" charset="0"/>
                          </a:rPr>
                          <m:t>𝜀</m:t>
                        </m:r>
                      </m:e>
                      <m:sub>
                        <m:r>
                          <a:rPr lang="en-US" sz="1600" b="0" i="1" smtClean="0">
                            <a:solidFill>
                              <a:srgbClr val="474747"/>
                            </a:solidFill>
                            <a:latin typeface="Cambria Math" panose="02040503050406030204" pitchFamily="18" charset="0"/>
                            <a:ea typeface="Cambria Math" panose="02040503050406030204" pitchFamily="18" charset="0"/>
                          </a:rPr>
                          <m:t>𝑘</m:t>
                        </m:r>
                      </m:sub>
                    </m:sSub>
                  </m:oMath>
                </a14:m>
                <a:r>
                  <a:rPr lang="fr-FR" sz="1500" dirty="0">
                    <a:solidFill>
                      <a:srgbClr val="474747"/>
                    </a:solidFill>
                    <a:latin typeface="Montserrat" panose="00000500000000000000" pitchFamily="2" charset="0"/>
                  </a:rPr>
                  <a:t>.</a:t>
                </a:r>
              </a:p>
              <a:p>
                <a:pPr>
                  <a:lnSpc>
                    <a:spcPct val="150000"/>
                  </a:lnSpc>
                </a:pPr>
                <a:r>
                  <a:rPr lang="fr-FR" sz="1500" dirty="0">
                    <a:solidFill>
                      <a:srgbClr val="474747"/>
                    </a:solidFill>
                    <a:latin typeface="Montserrat" panose="00000500000000000000" pitchFamily="2" charset="0"/>
                  </a:rPr>
                  <a:t>Si </a:t>
                </a:r>
                <a14:m>
                  <m:oMath xmlns:m="http://schemas.openxmlformats.org/officeDocument/2006/math">
                    <m:sSub>
                      <m:sSubPr>
                        <m:ctrlPr>
                          <a:rPr lang="fr-FR" sz="1500" i="1">
                            <a:solidFill>
                              <a:srgbClr val="474747"/>
                            </a:solidFill>
                            <a:latin typeface="Cambria Math" panose="02040503050406030204" pitchFamily="18" charset="0"/>
                            <a:ea typeface="Cambria Math" panose="02040503050406030204" pitchFamily="18" charset="0"/>
                          </a:rPr>
                        </m:ctrlPr>
                      </m:sSubPr>
                      <m:e>
                        <m:r>
                          <a:rPr lang="fr-FR" sz="1500" i="1">
                            <a:solidFill>
                              <a:srgbClr val="474747"/>
                            </a:solidFill>
                            <a:latin typeface="Cambria Math" panose="02040503050406030204" pitchFamily="18" charset="0"/>
                            <a:ea typeface="Cambria Math" panose="02040503050406030204" pitchFamily="18" charset="0"/>
                          </a:rPr>
                          <m:t>𝜀</m:t>
                        </m:r>
                      </m:e>
                      <m:sub>
                        <m:r>
                          <a:rPr lang="en-US" sz="1500" b="0" i="1" smtClean="0">
                            <a:solidFill>
                              <a:srgbClr val="474747"/>
                            </a:solidFill>
                            <a:latin typeface="Cambria Math" panose="02040503050406030204" pitchFamily="18" charset="0"/>
                            <a:ea typeface="Cambria Math" panose="02040503050406030204" pitchFamily="18" charset="0"/>
                          </a:rPr>
                          <m:t>𝑘</m:t>
                        </m:r>
                      </m:sub>
                    </m:sSub>
                    <m:r>
                      <a:rPr lang="en-US" sz="1500" b="0" i="1" smtClean="0">
                        <a:solidFill>
                          <a:srgbClr val="474747"/>
                        </a:solidFill>
                        <a:latin typeface="Cambria Math" panose="02040503050406030204" pitchFamily="18" charset="0"/>
                        <a:ea typeface="Cambria Math" panose="02040503050406030204" pitchFamily="18" charset="0"/>
                      </a:rPr>
                      <m:t>=0 </m:t>
                    </m:r>
                    <m:sSub>
                      <m:sSubPr>
                        <m:ctrlPr>
                          <a:rPr lang="fr-FR" sz="1500" i="1" smtClean="0">
                            <a:solidFill>
                              <a:srgbClr val="474747"/>
                            </a:solidFill>
                            <a:latin typeface="Cambria Math" panose="02040503050406030204" pitchFamily="18" charset="0"/>
                            <a:ea typeface="Cambria Math" panose="02040503050406030204" pitchFamily="18" charset="0"/>
                          </a:rPr>
                        </m:ctrlPr>
                      </m:sSubPr>
                      <m:e>
                        <m:r>
                          <a:rPr lang="en-US" sz="1500" b="0" i="1" smtClean="0">
                            <a:solidFill>
                              <a:srgbClr val="474747"/>
                            </a:solidFill>
                            <a:latin typeface="Cambria Math" panose="02040503050406030204" pitchFamily="18" charset="0"/>
                            <a:ea typeface="Cambria Math" panose="02040503050406030204" pitchFamily="18" charset="0"/>
                          </a:rPr>
                          <m:t>𝑎𝑙𝑜𝑟𝑠</m:t>
                        </m:r>
                        <m:r>
                          <a:rPr lang="en-US" sz="1500" b="0" i="1" smtClean="0">
                            <a:solidFill>
                              <a:srgbClr val="474747"/>
                            </a:solidFill>
                            <a:latin typeface="Cambria Math" panose="02040503050406030204" pitchFamily="18" charset="0"/>
                            <a:ea typeface="Cambria Math" panose="02040503050406030204" pitchFamily="18" charset="0"/>
                          </a:rPr>
                          <m:t> </m:t>
                        </m:r>
                        <m:r>
                          <a:rPr lang="en-US" sz="1500" b="0" i="1" smtClean="0">
                            <a:solidFill>
                              <a:srgbClr val="474747"/>
                            </a:solidFill>
                            <a:latin typeface="Cambria Math" panose="02040503050406030204" pitchFamily="18" charset="0"/>
                            <a:ea typeface="Cambria Math" panose="02040503050406030204" pitchFamily="18" charset="0"/>
                          </a:rPr>
                          <m:t>𝑥</m:t>
                        </m:r>
                      </m:e>
                      <m:sub>
                        <m:r>
                          <a:rPr lang="en-US" sz="1500" b="0" i="1" smtClean="0">
                            <a:solidFill>
                              <a:srgbClr val="474747"/>
                            </a:solidFill>
                            <a:latin typeface="Cambria Math" panose="02040503050406030204" pitchFamily="18" charset="0"/>
                            <a:ea typeface="Cambria Math" panose="02040503050406030204" pitchFamily="18" charset="0"/>
                          </a:rPr>
                          <m:t>𝑘</m:t>
                        </m:r>
                      </m:sub>
                    </m:sSub>
                  </m:oMath>
                </a14:m>
                <a:r>
                  <a:rPr lang="fr-FR" sz="1500" dirty="0">
                    <a:solidFill>
                      <a:srgbClr val="474747"/>
                    </a:solidFill>
                    <a:latin typeface="Montserrat" panose="00000500000000000000" pitchFamily="2" charset="0"/>
                  </a:rPr>
                  <a:t> est sur la marge. Sinon </a:t>
                </a:r>
                <a14:m>
                  <m:oMath xmlns:m="http://schemas.openxmlformats.org/officeDocument/2006/math">
                    <m:sSub>
                      <m:sSubPr>
                        <m:ctrlPr>
                          <a:rPr lang="fr-FR" sz="1500" i="1">
                            <a:solidFill>
                              <a:srgbClr val="474747"/>
                            </a:solidFill>
                            <a:latin typeface="Cambria Math" panose="02040503050406030204" pitchFamily="18" charset="0"/>
                            <a:ea typeface="Cambria Math" panose="02040503050406030204" pitchFamily="18" charset="0"/>
                          </a:rPr>
                        </m:ctrlPr>
                      </m:sSubPr>
                      <m:e>
                        <m:r>
                          <a:rPr lang="en-US" sz="1500" b="0" i="1" smtClean="0">
                            <a:solidFill>
                              <a:srgbClr val="474747"/>
                            </a:solidFill>
                            <a:latin typeface="Cambria Math" panose="02040503050406030204" pitchFamily="18" charset="0"/>
                            <a:ea typeface="Cambria Math" panose="02040503050406030204" pitchFamily="18" charset="0"/>
                          </a:rPr>
                          <m:t>𝑥</m:t>
                        </m:r>
                      </m:e>
                      <m:sub>
                        <m:r>
                          <a:rPr lang="en-US" sz="1500" b="0" i="1" smtClean="0">
                            <a:solidFill>
                              <a:srgbClr val="474747"/>
                            </a:solidFill>
                            <a:latin typeface="Cambria Math" panose="02040503050406030204" pitchFamily="18" charset="0"/>
                            <a:ea typeface="Cambria Math" panose="02040503050406030204" pitchFamily="18" charset="0"/>
                          </a:rPr>
                          <m:t>𝑘</m:t>
                        </m:r>
                      </m:sub>
                    </m:sSub>
                    <m:r>
                      <a:rPr lang="en-US" sz="1500">
                        <a:solidFill>
                          <a:srgbClr val="474747"/>
                        </a:solidFill>
                        <a:latin typeface="Cambria Math" panose="02040503050406030204" pitchFamily="18" charset="0"/>
                        <a:ea typeface="Cambria Math" panose="02040503050406030204" pitchFamily="18" charset="0"/>
                      </a:rPr>
                      <m:t> </m:t>
                    </m:r>
                    <m:r>
                      <a:rPr lang="en-US" sz="1500" b="0" i="0" smtClean="0">
                        <a:solidFill>
                          <a:srgbClr val="474747"/>
                        </a:solidFill>
                        <a:latin typeface="Cambria Math" panose="02040503050406030204" pitchFamily="18" charset="0"/>
                        <a:ea typeface="Cambria Math" panose="02040503050406030204" pitchFamily="18" charset="0"/>
                      </a:rPr>
                      <m:t> </m:t>
                    </m:r>
                  </m:oMath>
                </a14:m>
                <a:r>
                  <a:rPr lang="fr-FR" sz="1500" dirty="0">
                    <a:solidFill>
                      <a:srgbClr val="474747"/>
                    </a:solidFill>
                    <a:latin typeface="Montserrat" panose="00000500000000000000" pitchFamily="2" charset="0"/>
                  </a:rPr>
                  <a:t>est mal positionne et </a:t>
                </a:r>
                <a14:m>
                  <m:oMath xmlns:m="http://schemas.openxmlformats.org/officeDocument/2006/math">
                    <m:sSub>
                      <m:sSubPr>
                        <m:ctrlPr>
                          <a:rPr lang="fr-FR" sz="1500" i="1">
                            <a:solidFill>
                              <a:srgbClr val="474747"/>
                            </a:solidFill>
                            <a:latin typeface="Cambria Math" panose="02040503050406030204" pitchFamily="18" charset="0"/>
                            <a:ea typeface="Cambria Math" panose="02040503050406030204" pitchFamily="18" charset="0"/>
                          </a:rPr>
                        </m:ctrlPr>
                      </m:sSubPr>
                      <m:e>
                        <m:r>
                          <a:rPr lang="fr-FR" sz="1500" i="1">
                            <a:solidFill>
                              <a:srgbClr val="474747"/>
                            </a:solidFill>
                            <a:latin typeface="Cambria Math" panose="02040503050406030204" pitchFamily="18" charset="0"/>
                            <a:ea typeface="Cambria Math" panose="02040503050406030204" pitchFamily="18" charset="0"/>
                          </a:rPr>
                          <m:t>𝜀</m:t>
                        </m:r>
                      </m:e>
                      <m:sub>
                        <m:r>
                          <a:rPr lang="en-US" sz="1500" i="1">
                            <a:solidFill>
                              <a:srgbClr val="474747"/>
                            </a:solidFill>
                            <a:latin typeface="Cambria Math" panose="02040503050406030204" pitchFamily="18" charset="0"/>
                            <a:ea typeface="Cambria Math" panose="02040503050406030204" pitchFamily="18" charset="0"/>
                          </a:rPr>
                          <m:t>𝑘</m:t>
                        </m:r>
                      </m:sub>
                    </m:sSub>
                    <m:r>
                      <a:rPr lang="en-US" sz="1500" b="0" i="1" smtClean="0">
                        <a:solidFill>
                          <a:srgbClr val="474747"/>
                        </a:solidFill>
                        <a:latin typeface="Cambria Math" panose="02040503050406030204" pitchFamily="18" charset="0"/>
                        <a:ea typeface="Cambria Math" panose="02040503050406030204" pitchFamily="18" charset="0"/>
                      </a:rPr>
                      <m:t> </m:t>
                    </m:r>
                  </m:oMath>
                </a14:m>
                <a:r>
                  <a:rPr lang="fr-FR" sz="1500" dirty="0">
                    <a:solidFill>
                      <a:srgbClr val="474747"/>
                    </a:solidFill>
                    <a:latin typeface="Montserrat" panose="00000500000000000000" pitchFamily="2" charset="0"/>
                  </a:rPr>
                  <a:t> représente la distance de violation de la marge par ce point. </a:t>
                </a:r>
              </a:p>
              <a:p>
                <a:pPr>
                  <a:lnSpc>
                    <a:spcPct val="150000"/>
                  </a:lnSpc>
                </a:pPr>
                <a:r>
                  <a:rPr lang="fr-FR" sz="1500" dirty="0">
                    <a:solidFill>
                      <a:srgbClr val="4C51BC"/>
                    </a:solidFill>
                    <a:latin typeface="Montserrat" panose="00000500000000000000" pitchFamily="2" charset="0"/>
                  </a:rPr>
                  <a:t>Au lieu de rechercher uniquement un hyperplan </a:t>
                </a:r>
                <a:r>
                  <a:rPr lang="fr-FR" sz="1500" dirty="0" err="1">
                    <a:solidFill>
                      <a:srgbClr val="4C51BC"/>
                    </a:solidFill>
                    <a:latin typeface="Montserrat" panose="00000500000000000000" pitchFamily="2" charset="0"/>
                  </a:rPr>
                  <a:t>separateur</a:t>
                </a:r>
                <a:endParaRPr lang="fr-FR" sz="1500" dirty="0">
                  <a:solidFill>
                    <a:srgbClr val="4C51BC"/>
                  </a:solidFill>
                  <a:latin typeface="Montserrat" panose="00000500000000000000" pitchFamily="2" charset="0"/>
                </a:endParaRPr>
              </a:p>
              <a:p>
                <a:pPr>
                  <a:lnSpc>
                    <a:spcPct val="150000"/>
                  </a:lnSpc>
                </a:pPr>
                <a:r>
                  <a:rPr lang="fr-FR" sz="1500" dirty="0">
                    <a:solidFill>
                      <a:srgbClr val="4C51BC"/>
                    </a:solidFill>
                    <a:latin typeface="Montserrat" panose="00000500000000000000" pitchFamily="2" charset="0"/>
                  </a:rPr>
                  <a:t>qui maximise la marge, on recherche un hyperplan qui minimise aussi la somme des erreurs</a:t>
                </a:r>
              </a:p>
              <a:p>
                <a:pPr>
                  <a:lnSpc>
                    <a:spcPct val="150000"/>
                  </a:lnSpc>
                </a:pPr>
                <a:r>
                  <a:rPr lang="fr-FR" sz="1500" dirty="0">
                    <a:solidFill>
                      <a:srgbClr val="4C51BC"/>
                    </a:solidFill>
                    <a:latin typeface="Montserrat" panose="00000500000000000000" pitchFamily="2" charset="0"/>
                  </a:rPr>
                  <a:t>Permises </a:t>
                </a:r>
                <a14:m>
                  <m:oMath xmlns:m="http://schemas.openxmlformats.org/officeDocument/2006/math">
                    <m:sSub>
                      <m:sSubPr>
                        <m:ctrlPr>
                          <a:rPr lang="fr-FR" sz="1500" i="1" smtClean="0">
                            <a:solidFill>
                              <a:srgbClr val="4C51BC"/>
                            </a:solidFill>
                            <a:latin typeface="Cambria Math" panose="02040503050406030204" pitchFamily="18" charset="0"/>
                            <a:ea typeface="Cambria Math" panose="02040503050406030204" pitchFamily="18" charset="0"/>
                          </a:rPr>
                        </m:ctrlPr>
                      </m:sSubPr>
                      <m:e>
                        <m:r>
                          <a:rPr lang="fr-FR" sz="1500" i="1">
                            <a:solidFill>
                              <a:srgbClr val="4C51BC"/>
                            </a:solidFill>
                            <a:latin typeface="Cambria Math" panose="02040503050406030204" pitchFamily="18" charset="0"/>
                            <a:ea typeface="Cambria Math" panose="02040503050406030204" pitchFamily="18" charset="0"/>
                          </a:rPr>
                          <m:t>𝜀</m:t>
                        </m:r>
                      </m:e>
                      <m:sub>
                        <m:r>
                          <a:rPr lang="en-US" sz="1500" i="1">
                            <a:solidFill>
                              <a:srgbClr val="4C51BC"/>
                            </a:solidFill>
                            <a:latin typeface="Cambria Math" panose="02040503050406030204" pitchFamily="18" charset="0"/>
                            <a:ea typeface="Cambria Math" panose="02040503050406030204" pitchFamily="18" charset="0"/>
                          </a:rPr>
                          <m:t>𝑖</m:t>
                        </m:r>
                      </m:sub>
                    </m:sSub>
                  </m:oMath>
                </a14:m>
                <a:r>
                  <a:rPr lang="fr-FR" sz="1500" dirty="0">
                    <a:solidFill>
                      <a:srgbClr val="4C51BC"/>
                    </a:solidFill>
                    <a:latin typeface="Montserrat" panose="00000500000000000000" pitchFamily="2" charset="0"/>
                  </a:rPr>
                  <a:t> .Le </a:t>
                </a:r>
                <a:r>
                  <a:rPr lang="fr-FR" sz="1500" dirty="0" err="1">
                    <a:solidFill>
                      <a:srgbClr val="4C51BC"/>
                    </a:solidFill>
                    <a:latin typeface="Montserrat" panose="00000500000000000000" pitchFamily="2" charset="0"/>
                  </a:rPr>
                  <a:t>probleme</a:t>
                </a:r>
                <a:r>
                  <a:rPr lang="fr-FR" sz="1500" dirty="0">
                    <a:solidFill>
                      <a:srgbClr val="4C51BC"/>
                    </a:solidFill>
                    <a:latin typeface="Montserrat" panose="00000500000000000000" pitchFamily="2" charset="0"/>
                  </a:rPr>
                  <a:t> d’optimisation devient :</a:t>
                </a:r>
              </a:p>
            </p:txBody>
          </p:sp>
        </mc:Choice>
        <mc:Fallback>
          <p:sp>
            <p:nvSpPr>
              <p:cNvPr id="7" name="TextBox 6">
                <a:extLst>
                  <a:ext uri="{FF2B5EF4-FFF2-40B4-BE49-F238E27FC236}">
                    <a16:creationId xmlns:a16="http://schemas.microsoft.com/office/drawing/2014/main" id="{173EDF55-0E49-947F-D718-DDBF6DE4434E}"/>
                  </a:ext>
                </a:extLst>
              </p:cNvPr>
              <p:cNvSpPr txBox="1">
                <a:spLocks noRot="1" noChangeAspect="1" noMove="1" noResize="1" noEditPoints="1" noAdjustHandles="1" noChangeArrowheads="1" noChangeShapeType="1" noTextEdit="1"/>
              </p:cNvSpPr>
              <p:nvPr/>
            </p:nvSpPr>
            <p:spPr>
              <a:xfrm>
                <a:off x="0" y="1616894"/>
                <a:ext cx="12095032" cy="2153025"/>
              </a:xfrm>
              <a:prstGeom prst="rect">
                <a:avLst/>
              </a:prstGeom>
              <a:blipFill>
                <a:blip r:embed="rId3"/>
                <a:stretch>
                  <a:fillRect l="-202" b="-2550"/>
                </a:stretch>
              </a:blipFill>
            </p:spPr>
            <p:txBody>
              <a:bodyPr/>
              <a:lstStyle/>
              <a:p>
                <a:r>
                  <a:rPr lang="fr-FR">
                    <a:noFill/>
                  </a:rPr>
                  <a:t> </a:t>
                </a:r>
              </a:p>
            </p:txBody>
          </p:sp>
        </mc:Fallback>
      </mc:AlternateContent>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4" name="TextBox 27">
            <a:extLst>
              <a:ext uri="{FF2B5EF4-FFF2-40B4-BE49-F238E27FC236}">
                <a16:creationId xmlns:a16="http://schemas.microsoft.com/office/drawing/2014/main" id="{57655A6B-7A20-61B0-CF43-EA13A94EE738}"/>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Hyperparamètre et marge souple</a:t>
            </a:r>
          </a:p>
        </p:txBody>
      </p:sp>
      <mc:AlternateContent xmlns:mc="http://schemas.openxmlformats.org/markup-compatibility/2006">
        <mc:Choice xmlns:a14="http://schemas.microsoft.com/office/drawing/2010/main" Requires="a14">
          <p:sp>
            <p:nvSpPr>
              <p:cNvPr id="2" name="ZoneTexte 1">
                <a:extLst>
                  <a:ext uri="{FF2B5EF4-FFF2-40B4-BE49-F238E27FC236}">
                    <a16:creationId xmlns:a16="http://schemas.microsoft.com/office/drawing/2014/main" id="{28F9347F-F81B-71F3-4AF8-BBFBE4432360}"/>
                  </a:ext>
                </a:extLst>
              </p:cNvPr>
              <p:cNvSpPr txBox="1"/>
              <p:nvPr/>
            </p:nvSpPr>
            <p:spPr>
              <a:xfrm>
                <a:off x="239434" y="4457808"/>
                <a:ext cx="4924297" cy="1109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FR" sz="1600" i="1" smtClean="0">
                              <a:solidFill>
                                <a:srgbClr val="4C51BC"/>
                              </a:solidFill>
                              <a:latin typeface="Cambria Math" panose="02040503050406030204" pitchFamily="18" charset="0"/>
                              <a:ea typeface="Cambria Math" panose="02040503050406030204" pitchFamily="18" charset="0"/>
                            </a:rPr>
                          </m:ctrlPr>
                        </m:dPr>
                        <m:e>
                          <m:eqArr>
                            <m:eqArrPr>
                              <m:ctrlPr>
                                <a:rPr lang="fr-FR" sz="1600" i="1" smtClean="0">
                                  <a:solidFill>
                                    <a:srgbClr val="4C51BC"/>
                                  </a:solidFill>
                                  <a:latin typeface="Cambria Math" panose="02040503050406030204" pitchFamily="18" charset="0"/>
                                  <a:ea typeface="Cambria Math" panose="02040503050406030204" pitchFamily="18" charset="0"/>
                                </a:rPr>
                              </m:ctrlPr>
                            </m:eqArrPr>
                            <m:e>
                              <m:r>
                                <a:rPr lang="en-US" sz="1600" b="0" i="1" smtClean="0">
                                  <a:solidFill>
                                    <a:srgbClr val="4C51BC"/>
                                  </a:solidFill>
                                  <a:latin typeface="Cambria Math" panose="02040503050406030204" pitchFamily="18" charset="0"/>
                                  <a:ea typeface="Cambria Math" panose="02040503050406030204" pitchFamily="18" charset="0"/>
                                </a:rPr>
                                <m:t>𝑀𝑖𝑛𝑖𝑚𝑖𝑠𝑒𝑟</m:t>
                              </m:r>
                              <m:r>
                                <a:rPr lang="en-US" sz="1600" b="0" i="1" smtClean="0">
                                  <a:solidFill>
                                    <a:srgbClr val="4C51BC"/>
                                  </a:solidFill>
                                  <a:latin typeface="Cambria Math" panose="02040503050406030204" pitchFamily="18" charset="0"/>
                                  <a:ea typeface="Cambria Math" panose="02040503050406030204" pitchFamily="18" charset="0"/>
                                </a:rPr>
                                <m:t> </m:t>
                              </m:r>
                              <m:f>
                                <m:fPr>
                                  <m:ctrlPr>
                                    <a:rPr lang="en-US" sz="1600" b="0" i="1" smtClean="0">
                                      <a:solidFill>
                                        <a:srgbClr val="4C51BC"/>
                                      </a:solidFill>
                                      <a:latin typeface="Cambria Math" panose="02040503050406030204" pitchFamily="18" charset="0"/>
                                      <a:ea typeface="Cambria Math" panose="02040503050406030204" pitchFamily="18" charset="0"/>
                                    </a:rPr>
                                  </m:ctrlPr>
                                </m:fPr>
                                <m:num>
                                  <m:sSup>
                                    <m:sSupPr>
                                      <m:ctrlPr>
                                        <a:rPr lang="en-US" sz="1600" i="1">
                                          <a:solidFill>
                                            <a:srgbClr val="4C51BC"/>
                                          </a:solidFill>
                                          <a:latin typeface="Cambria Math" panose="02040503050406030204" pitchFamily="18" charset="0"/>
                                          <a:ea typeface="Cambria Math" panose="02040503050406030204" pitchFamily="18" charset="0"/>
                                        </a:rPr>
                                      </m:ctrlPr>
                                    </m:sSupPr>
                                    <m:e>
                                      <m:d>
                                        <m:dPr>
                                          <m:begChr m:val="‖"/>
                                          <m:endChr m:val="‖"/>
                                          <m:ctrlPr>
                                            <a:rPr lang="en-US" sz="1600" i="1">
                                              <a:solidFill>
                                                <a:srgbClr val="4C51BC"/>
                                              </a:solidFill>
                                              <a:latin typeface="Cambria Math" panose="02040503050406030204" pitchFamily="18" charset="0"/>
                                              <a:ea typeface="Cambria Math" panose="02040503050406030204" pitchFamily="18" charset="0"/>
                                            </a:rPr>
                                          </m:ctrlPr>
                                        </m:dPr>
                                        <m:e>
                                          <m:r>
                                            <a:rPr lang="en-US" sz="1600" i="1">
                                              <a:solidFill>
                                                <a:srgbClr val="4C51BC"/>
                                              </a:solidFill>
                                              <a:latin typeface="Cambria Math" panose="02040503050406030204" pitchFamily="18" charset="0"/>
                                              <a:ea typeface="Cambria Math" panose="02040503050406030204" pitchFamily="18" charset="0"/>
                                            </a:rPr>
                                            <m:t>𝑤</m:t>
                                          </m:r>
                                        </m:e>
                                      </m:d>
                                    </m:e>
                                    <m:sup>
                                      <m:r>
                                        <a:rPr lang="en-US" sz="1600" i="1">
                                          <a:solidFill>
                                            <a:srgbClr val="4C51BC"/>
                                          </a:solidFill>
                                          <a:latin typeface="Cambria Math" panose="02040503050406030204" pitchFamily="18" charset="0"/>
                                          <a:ea typeface="Cambria Math" panose="02040503050406030204" pitchFamily="18" charset="0"/>
                                        </a:rPr>
                                        <m:t>2</m:t>
                                      </m:r>
                                    </m:sup>
                                  </m:sSup>
                                </m:num>
                                <m:den>
                                  <m:r>
                                    <a:rPr lang="en-US" sz="1600" b="0" i="1" smtClean="0">
                                      <a:solidFill>
                                        <a:srgbClr val="4C51BC"/>
                                      </a:solidFill>
                                      <a:latin typeface="Cambria Math" panose="02040503050406030204" pitchFamily="18" charset="0"/>
                                      <a:ea typeface="Cambria Math" panose="02040503050406030204" pitchFamily="18" charset="0"/>
                                    </a:rPr>
                                    <m:t>2</m:t>
                                  </m:r>
                                </m:den>
                              </m:f>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𝐶</m:t>
                              </m:r>
                              <m:nary>
                                <m:naryPr>
                                  <m:chr m:val="∑"/>
                                  <m:ctrlPr>
                                    <a:rPr lang="en-US" sz="1600" b="0" i="1" smtClean="0">
                                      <a:solidFill>
                                        <a:srgbClr val="4C51BC"/>
                                      </a:solidFill>
                                      <a:latin typeface="Cambria Math" panose="02040503050406030204" pitchFamily="18" charset="0"/>
                                      <a:ea typeface="Cambria Math" panose="02040503050406030204" pitchFamily="18" charset="0"/>
                                    </a:rPr>
                                  </m:ctrlPr>
                                </m:naryPr>
                                <m:sub>
                                  <m:r>
                                    <m:rPr>
                                      <m:brk m:alnAt="23"/>
                                    </m:rP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=1</m:t>
                                  </m:r>
                                </m:sub>
                                <m:sup>
                                  <m: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𝑝</m:t>
                                  </m:r>
                                </m:sup>
                                <m:e>
                                  <m:sSub>
                                    <m:sSubPr>
                                      <m:ctrlPr>
                                        <a:rPr lang="fr-FR" sz="1600" i="1">
                                          <a:solidFill>
                                            <a:srgbClr val="4C51BC"/>
                                          </a:solidFill>
                                          <a:latin typeface="Cambria Math" panose="02040503050406030204" pitchFamily="18" charset="0"/>
                                          <a:ea typeface="Cambria Math" panose="02040503050406030204" pitchFamily="18" charset="0"/>
                                        </a:rPr>
                                      </m:ctrlPr>
                                    </m:sSubPr>
                                    <m:e>
                                      <m:r>
                                        <a:rPr lang="fr-FR" sz="1600" i="1">
                                          <a:solidFill>
                                            <a:srgbClr val="4C51BC"/>
                                          </a:solidFill>
                                          <a:latin typeface="Cambria Math" panose="02040503050406030204" pitchFamily="18" charset="0"/>
                                          <a:ea typeface="Cambria Math" panose="02040503050406030204" pitchFamily="18" charset="0"/>
                                        </a:rPr>
                                        <m:t>𝜀</m:t>
                                      </m:r>
                                    </m:e>
                                    <m:sub>
                                      <m:r>
                                        <a:rPr lang="en-US" sz="1600" i="1">
                                          <a:solidFill>
                                            <a:srgbClr val="4C51BC"/>
                                          </a:solidFill>
                                          <a:latin typeface="Cambria Math" panose="02040503050406030204" pitchFamily="18" charset="0"/>
                                          <a:ea typeface="Cambria Math" panose="02040503050406030204" pitchFamily="18" charset="0"/>
                                        </a:rPr>
                                        <m:t>𝑖</m:t>
                                      </m:r>
                                    </m:sub>
                                  </m:sSub>
                                </m:e>
                              </m:nary>
                            </m:e>
                            <m:e>
                              <m:r>
                                <a:rPr lang="en-US" sz="1600" b="0" i="1" smtClean="0">
                                  <a:solidFill>
                                    <a:srgbClr val="4C51BC"/>
                                  </a:solidFill>
                                  <a:latin typeface="Cambria Math" panose="02040503050406030204" pitchFamily="18" charset="0"/>
                                  <a:ea typeface="Cambria Math" panose="02040503050406030204" pitchFamily="18" charset="0"/>
                                </a:rPr>
                                <m:t>𝑆𝑜𝑢𝑠</m:t>
                              </m:r>
                              <m:r>
                                <a:rPr lang="en-US" sz="1600" b="0" i="1" smtClean="0">
                                  <a:solidFill>
                                    <a:srgbClr val="4C51BC"/>
                                  </a:solidFill>
                                  <a:latin typeface="Cambria Math" panose="02040503050406030204" pitchFamily="18" charset="0"/>
                                  <a:ea typeface="Cambria Math" panose="02040503050406030204" pitchFamily="18" charset="0"/>
                                </a:rPr>
                                <m:t> </m:t>
                              </m:r>
                              <m:r>
                                <a:rPr lang="en-US" sz="1600" b="0" i="1" smtClean="0">
                                  <a:solidFill>
                                    <a:srgbClr val="4C51BC"/>
                                  </a:solidFill>
                                  <a:latin typeface="Cambria Math" panose="02040503050406030204" pitchFamily="18" charset="0"/>
                                  <a:ea typeface="Cambria Math" panose="02040503050406030204" pitchFamily="18" charset="0"/>
                                </a:rPr>
                                <m:t>𝑐𝑜𝑛𝑡𝑟𝑎𝑖𝑛𝑡𝑒</m:t>
                              </m:r>
                              <m:r>
                                <m:rPr>
                                  <m:nor/>
                                </m:rPr>
                                <a:rPr lang="fr-FR" sz="1600" dirty="0">
                                  <a:solidFill>
                                    <a:srgbClr val="4C51BC"/>
                                  </a:solidFill>
                                  <a:latin typeface="Cambria Math" panose="02040503050406030204" pitchFamily="18" charset="0"/>
                                  <a:ea typeface="Cambria Math" panose="02040503050406030204" pitchFamily="18" charset="0"/>
                                </a:rPr>
                                <m:t>, </m:t>
                              </m:r>
                              <m:sSub>
                                <m:sSubPr>
                                  <m:ctrlPr>
                                    <a:rPr lang="fr-FR" sz="1600" i="1">
                                      <a:solidFill>
                                        <a:srgbClr val="4C51BC"/>
                                      </a:solidFill>
                                      <a:latin typeface="Cambria Math" panose="02040503050406030204" pitchFamily="18" charset="0"/>
                                      <a:ea typeface="Cambria Math" panose="02040503050406030204" pitchFamily="18" charset="0"/>
                                    </a:rPr>
                                  </m:ctrlPr>
                                </m:sSubPr>
                                <m:e>
                                  <m:r>
                                    <a:rPr lang="fr-FR"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  </m:t>
                                  </m:r>
                                  <m:r>
                                    <a:rPr lang="en-US" sz="1600" i="1">
                                      <a:solidFill>
                                        <a:srgbClr val="4C51BC"/>
                                      </a:solidFill>
                                      <a:latin typeface="Cambria Math" panose="02040503050406030204" pitchFamily="18" charset="0"/>
                                      <a:ea typeface="Cambria Math" panose="02040503050406030204" pitchFamily="18" charset="0"/>
                                    </a:rPr>
                                    <m:t>𝑙</m:t>
                                  </m:r>
                                </m:e>
                                <m:sub>
                                  <m:r>
                                    <a:rPr lang="en-US" sz="1600" i="1">
                                      <a:solidFill>
                                        <a:srgbClr val="4C51BC"/>
                                      </a:solidFill>
                                      <a:latin typeface="Cambria Math" panose="02040503050406030204" pitchFamily="18" charset="0"/>
                                      <a:ea typeface="Cambria Math" panose="02040503050406030204" pitchFamily="18" charset="0"/>
                                    </a:rPr>
                                    <m:t>𝑘</m:t>
                                  </m:r>
                                </m:sub>
                              </m:sSub>
                              <m:d>
                                <m:dPr>
                                  <m:ctrlPr>
                                    <a:rPr lang="en-US" sz="1600" i="1">
                                      <a:solidFill>
                                        <a:srgbClr val="4C51BC"/>
                                      </a:solidFill>
                                      <a:latin typeface="Cambria Math" panose="02040503050406030204" pitchFamily="18" charset="0"/>
                                      <a:ea typeface="Cambria Math" panose="02040503050406030204" pitchFamily="18" charset="0"/>
                                    </a:rPr>
                                  </m:ctrlPr>
                                </m:dPr>
                                <m:e>
                                  <m:sSup>
                                    <m:sSupPr>
                                      <m:ctrlPr>
                                        <a:rPr lang="en-US" sz="1600" i="1">
                                          <a:solidFill>
                                            <a:srgbClr val="4C51BC"/>
                                          </a:solidFill>
                                          <a:latin typeface="Cambria Math" panose="02040503050406030204" pitchFamily="18" charset="0"/>
                                          <a:ea typeface="Cambria Math" panose="02040503050406030204" pitchFamily="18" charset="0"/>
                                        </a:rPr>
                                      </m:ctrlPr>
                                    </m:sSupPr>
                                    <m:e>
                                      <m:r>
                                        <a:rPr lang="en-US" sz="1600" i="1">
                                          <a:solidFill>
                                            <a:srgbClr val="4C51BC"/>
                                          </a:solidFill>
                                          <a:latin typeface="Cambria Math" panose="02040503050406030204" pitchFamily="18" charset="0"/>
                                          <a:ea typeface="Cambria Math" panose="02040503050406030204" pitchFamily="18" charset="0"/>
                                        </a:rPr>
                                        <m:t>𝑤</m:t>
                                      </m:r>
                                    </m:e>
                                    <m:sup>
                                      <m:r>
                                        <a:rPr lang="en-US" sz="1600" i="1">
                                          <a:solidFill>
                                            <a:srgbClr val="4C51BC"/>
                                          </a:solidFill>
                                          <a:latin typeface="Cambria Math" panose="02040503050406030204" pitchFamily="18" charset="0"/>
                                          <a:ea typeface="Cambria Math" panose="02040503050406030204" pitchFamily="18" charset="0"/>
                                        </a:rPr>
                                        <m:t>𝑇</m:t>
                                      </m:r>
                                    </m:sup>
                                  </m:sSup>
                                  <m:r>
                                    <a:rPr lang="en-US" sz="1600" i="1">
                                      <a:solidFill>
                                        <a:srgbClr val="4C51BC"/>
                                      </a:solidFill>
                                      <a:latin typeface="Cambria Math" panose="02040503050406030204" pitchFamily="18" charset="0"/>
                                      <a:ea typeface="Cambria Math" panose="02040503050406030204" pitchFamily="18" charset="0"/>
                                    </a:rPr>
                                    <m:t>.</m:t>
                                  </m:r>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𝑥</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𝑏</m:t>
                                  </m:r>
                                </m:e>
                              </m:d>
                              <m:r>
                                <a:rPr lang="en-US" sz="1600" i="1">
                                  <a:solidFill>
                                    <a:srgbClr val="4C51BC"/>
                                  </a:solidFill>
                                  <a:latin typeface="Cambria Math" panose="02040503050406030204" pitchFamily="18" charset="0"/>
                                  <a:ea typeface="Cambria Math" panose="02040503050406030204" pitchFamily="18" charset="0"/>
                                </a:rPr>
                                <m:t>≥1</m:t>
                              </m:r>
                              <m:r>
                                <a:rPr lang="en-US" sz="1600" b="0" i="1" smtClean="0">
                                  <a:solidFill>
                                    <a:srgbClr val="4C51BC"/>
                                  </a:solidFill>
                                  <a:latin typeface="Cambria Math" panose="02040503050406030204" pitchFamily="18" charset="0"/>
                                  <a:ea typeface="Cambria Math" panose="02040503050406030204" pitchFamily="18" charset="0"/>
                                </a:rPr>
                                <m:t>−</m:t>
                              </m:r>
                              <m:sSub>
                                <m:sSubPr>
                                  <m:ctrlPr>
                                    <a:rPr lang="fr-FR" sz="1600" i="1">
                                      <a:solidFill>
                                        <a:srgbClr val="4C51BC"/>
                                      </a:solidFill>
                                      <a:latin typeface="Cambria Math" panose="02040503050406030204" pitchFamily="18" charset="0"/>
                                      <a:ea typeface="Cambria Math" panose="02040503050406030204" pitchFamily="18" charset="0"/>
                                    </a:rPr>
                                  </m:ctrlPr>
                                </m:sSubPr>
                                <m:e>
                                  <m:r>
                                    <a:rPr lang="fr-FR" sz="1600" i="1">
                                      <a:solidFill>
                                        <a:srgbClr val="4C51BC"/>
                                      </a:solidFill>
                                      <a:latin typeface="Cambria Math" panose="02040503050406030204" pitchFamily="18" charset="0"/>
                                      <a:ea typeface="Cambria Math" panose="02040503050406030204" pitchFamily="18" charset="0"/>
                                    </a:rPr>
                                    <m:t>𝜀</m:t>
                                  </m:r>
                                </m:e>
                                <m:sub>
                                  <m:r>
                                    <a:rPr lang="en-US" sz="1600" i="1">
                                      <a:solidFill>
                                        <a:srgbClr val="4C51BC"/>
                                      </a:solidFill>
                                      <a:latin typeface="Cambria Math" panose="02040503050406030204" pitchFamily="18" charset="0"/>
                                      <a:ea typeface="Cambria Math" panose="02040503050406030204" pitchFamily="18" charset="0"/>
                                    </a:rPr>
                                    <m:t>𝑖</m:t>
                                  </m:r>
                                </m:sub>
                              </m:sSub>
                              <m:r>
                                <a:rPr lang="en-US" sz="1600" b="0" i="1" smtClean="0">
                                  <a:solidFill>
                                    <a:srgbClr val="4C51BC"/>
                                  </a:solidFill>
                                  <a:latin typeface="Cambria Math" panose="02040503050406030204" pitchFamily="18" charset="0"/>
                                  <a:ea typeface="Cambria Math" panose="02040503050406030204" pitchFamily="18" charset="0"/>
                                </a:rPr>
                                <m:t> </m:t>
                              </m:r>
                              <m:r>
                                <a:rPr lang="en-US" sz="1600" b="0" i="1" smtClean="0">
                                  <a:solidFill>
                                    <a:srgbClr val="4C51BC"/>
                                  </a:solidFill>
                                  <a:latin typeface="Cambria Math" panose="02040503050406030204" pitchFamily="18" charset="0"/>
                                  <a:ea typeface="Cambria Math" panose="02040503050406030204" pitchFamily="18" charset="0"/>
                                </a:rPr>
                                <m:t>𝑒𝑡</m:t>
                              </m:r>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b="0" i="1" smtClean="0">
                                      <a:solidFill>
                                        <a:srgbClr val="4C51BC"/>
                                      </a:solidFill>
                                      <a:latin typeface="Cambria Math" panose="02040503050406030204" pitchFamily="18" charset="0"/>
                                      <a:ea typeface="Cambria Math" panose="02040503050406030204" pitchFamily="18" charset="0"/>
                                    </a:rPr>
                                    <m:t> </m:t>
                                  </m:r>
                                  <m:r>
                                    <a:rPr lang="fr-FR" sz="1600" i="1">
                                      <a:solidFill>
                                        <a:srgbClr val="4C51BC"/>
                                      </a:solidFill>
                                      <a:latin typeface="Cambria Math" panose="02040503050406030204" pitchFamily="18" charset="0"/>
                                      <a:ea typeface="Cambria Math" panose="02040503050406030204" pitchFamily="18" charset="0"/>
                                    </a:rPr>
                                    <m:t>𝜀</m:t>
                                  </m:r>
                                </m:e>
                                <m:sub>
                                  <m:r>
                                    <a:rPr lang="en-US" sz="1600" i="1">
                                      <a:solidFill>
                                        <a:srgbClr val="4C51BC"/>
                                      </a:solidFill>
                                      <a:latin typeface="Cambria Math" panose="02040503050406030204" pitchFamily="18" charset="0"/>
                                      <a:ea typeface="Cambria Math" panose="02040503050406030204" pitchFamily="18" charset="0"/>
                                    </a:rPr>
                                    <m:t>𝑖</m:t>
                                  </m:r>
                                </m:sub>
                              </m:sSub>
                              <m:r>
                                <a:rPr lang="en-US" sz="1600" b="0" i="1" smtClean="0">
                                  <a:solidFill>
                                    <a:srgbClr val="4C51BC"/>
                                  </a:solidFill>
                                  <a:latin typeface="Cambria Math" panose="02040503050406030204" pitchFamily="18" charset="0"/>
                                  <a:ea typeface="Cambria Math" panose="02040503050406030204" pitchFamily="18" charset="0"/>
                                </a:rPr>
                                <m:t>≥0</m:t>
                              </m:r>
                            </m:e>
                          </m:eqArr>
                        </m:e>
                      </m:d>
                    </m:oMath>
                  </m:oMathPara>
                </a14:m>
                <a:endParaRPr lang="fr-FR" sz="1100" dirty="0">
                  <a:solidFill>
                    <a:srgbClr val="4C51BC"/>
                  </a:solidFill>
                  <a:latin typeface="Cambria Math" panose="02040503050406030204" pitchFamily="18" charset="0"/>
                  <a:ea typeface="Cambria Math" panose="02040503050406030204" pitchFamily="18" charset="0"/>
                </a:endParaRPr>
              </a:p>
            </p:txBody>
          </p:sp>
        </mc:Choice>
        <mc:Fallback>
          <p:sp>
            <p:nvSpPr>
              <p:cNvPr id="2" name="ZoneTexte 1">
                <a:extLst>
                  <a:ext uri="{FF2B5EF4-FFF2-40B4-BE49-F238E27FC236}">
                    <a16:creationId xmlns:a16="http://schemas.microsoft.com/office/drawing/2014/main" id="{28F9347F-F81B-71F3-4AF8-BBFBE4432360}"/>
                  </a:ext>
                </a:extLst>
              </p:cNvPr>
              <p:cNvSpPr txBox="1">
                <a:spLocks noRot="1" noChangeAspect="1" noMove="1" noResize="1" noEditPoints="1" noAdjustHandles="1" noChangeArrowheads="1" noChangeShapeType="1" noTextEdit="1"/>
              </p:cNvSpPr>
              <p:nvPr/>
            </p:nvSpPr>
            <p:spPr>
              <a:xfrm>
                <a:off x="239434" y="4457808"/>
                <a:ext cx="4924297" cy="1109856"/>
              </a:xfrm>
              <a:prstGeom prst="rect">
                <a:avLst/>
              </a:prstGeom>
              <a:blipFill>
                <a:blip r:embed="rId4"/>
                <a:stretch>
                  <a:fillRect/>
                </a:stretch>
              </a:blipFill>
            </p:spPr>
            <p:txBody>
              <a:bodyPr/>
              <a:lstStyle/>
              <a:p>
                <a:r>
                  <a:rPr lang="fr-FR">
                    <a:noFill/>
                  </a:rPr>
                  <a:t> </a:t>
                </a:r>
              </a:p>
            </p:txBody>
          </p:sp>
        </mc:Fallback>
      </mc:AlternateContent>
      <p:sp>
        <p:nvSpPr>
          <p:cNvPr id="5" name="TextBox 6">
            <a:extLst>
              <a:ext uri="{FF2B5EF4-FFF2-40B4-BE49-F238E27FC236}">
                <a16:creationId xmlns:a16="http://schemas.microsoft.com/office/drawing/2014/main" id="{9A9D4CBF-B506-3B2A-C343-D8D8DF61E77A}"/>
              </a:ext>
            </a:extLst>
          </p:cNvPr>
          <p:cNvSpPr txBox="1"/>
          <p:nvPr/>
        </p:nvSpPr>
        <p:spPr>
          <a:xfrm>
            <a:off x="96968" y="5497850"/>
            <a:ext cx="11738849" cy="745782"/>
          </a:xfrm>
          <a:prstGeom prst="rect">
            <a:avLst/>
          </a:prstGeom>
          <a:noFill/>
        </p:spPr>
        <p:txBody>
          <a:bodyPr wrap="square" rtlCol="0">
            <a:spAutoFit/>
          </a:bodyPr>
          <a:lstStyle/>
          <a:p>
            <a:pPr>
              <a:lnSpc>
                <a:spcPct val="150000"/>
              </a:lnSpc>
            </a:pPr>
            <a:r>
              <a:rPr lang="en-US" sz="1500" dirty="0">
                <a:solidFill>
                  <a:srgbClr val="474747"/>
                </a:solidFill>
                <a:latin typeface="Montserrat" panose="00000500000000000000" pitchFamily="2" charset="0"/>
              </a:rPr>
              <a:t>Ou C&gt;0 </a:t>
            </a:r>
            <a:r>
              <a:rPr lang="fr-FR" sz="1500" dirty="0">
                <a:solidFill>
                  <a:srgbClr val="474747"/>
                </a:solidFill>
                <a:latin typeface="Montserrat" panose="00000500000000000000" pitchFamily="2" charset="0"/>
              </a:rPr>
              <a:t>est une constante qui représente la pénalité d'avoir des données mal classée.</a:t>
            </a:r>
          </a:p>
          <a:p>
            <a:pPr>
              <a:lnSpc>
                <a:spcPct val="150000"/>
              </a:lnSpc>
            </a:pPr>
            <a:r>
              <a:rPr lang="fr-FR" sz="1500" dirty="0">
                <a:solidFill>
                  <a:srgbClr val="474747"/>
                </a:solidFill>
                <a:latin typeface="Montserrat" panose="00000500000000000000" pitchFamily="2" charset="0"/>
              </a:rPr>
              <a:t>Lorsque C est très élevé, il y aura très peu de données mal classée.</a:t>
            </a:r>
          </a:p>
        </p:txBody>
      </p:sp>
    </p:spTree>
    <p:extLst>
      <p:ext uri="{BB962C8B-B14F-4D97-AF65-F5344CB8AC3E}">
        <p14:creationId xmlns:p14="http://schemas.microsoft.com/office/powerpoint/2010/main" val="34289517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533825"/>
            <a:ext cx="6351104" cy="77772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356183" y="1701351"/>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4" name="TextBox 27">
            <a:extLst>
              <a:ext uri="{FF2B5EF4-FFF2-40B4-BE49-F238E27FC236}">
                <a16:creationId xmlns:a16="http://schemas.microsoft.com/office/drawing/2014/main" id="{57655A6B-7A20-61B0-CF43-EA13A94EE738}"/>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Optimisation minimale séquentielle (SMO)</a:t>
            </a:r>
          </a:p>
        </p:txBody>
      </p:sp>
      <p:sp>
        <p:nvSpPr>
          <p:cNvPr id="8" name="TextBox 6">
            <a:extLst>
              <a:ext uri="{FF2B5EF4-FFF2-40B4-BE49-F238E27FC236}">
                <a16:creationId xmlns:a16="http://schemas.microsoft.com/office/drawing/2014/main" id="{0B1AA9DA-EF92-2447-5A60-45AD66497D43}"/>
              </a:ext>
            </a:extLst>
          </p:cNvPr>
          <p:cNvSpPr txBox="1"/>
          <p:nvPr/>
        </p:nvSpPr>
        <p:spPr>
          <a:xfrm>
            <a:off x="96968" y="2038373"/>
            <a:ext cx="11738849" cy="399533"/>
          </a:xfrm>
          <a:prstGeom prst="rect">
            <a:avLst/>
          </a:prstGeom>
          <a:noFill/>
        </p:spPr>
        <p:txBody>
          <a:bodyPr wrap="square" rtlCol="0">
            <a:spAutoFit/>
          </a:bodyPr>
          <a:lstStyle/>
          <a:p>
            <a:pPr>
              <a:lnSpc>
                <a:spcPct val="150000"/>
              </a:lnSpc>
            </a:pPr>
            <a:r>
              <a:rPr lang="fr-FR" sz="1500" dirty="0">
                <a:solidFill>
                  <a:srgbClr val="474747"/>
                </a:solidFill>
                <a:latin typeface="Montserrat" panose="00000500000000000000" pitchFamily="2" charset="0"/>
              </a:rPr>
              <a:t>Par analogies au </a:t>
            </a:r>
            <a:r>
              <a:rPr lang="fr-FR" sz="1500" dirty="0" err="1">
                <a:solidFill>
                  <a:srgbClr val="474747"/>
                </a:solidFill>
                <a:latin typeface="Montserrat" panose="00000500000000000000" pitchFamily="2" charset="0"/>
              </a:rPr>
              <a:t>probleme</a:t>
            </a:r>
            <a:r>
              <a:rPr lang="fr-FR" sz="1500" dirty="0">
                <a:solidFill>
                  <a:srgbClr val="474747"/>
                </a:solidFill>
                <a:latin typeface="Montserrat" panose="00000500000000000000" pitchFamily="2" charset="0"/>
              </a:rPr>
              <a:t> initiale, le </a:t>
            </a:r>
            <a:r>
              <a:rPr lang="fr-FR" sz="1500" dirty="0" err="1">
                <a:solidFill>
                  <a:srgbClr val="474747"/>
                </a:solidFill>
                <a:latin typeface="Montserrat" panose="00000500000000000000" pitchFamily="2" charset="0"/>
              </a:rPr>
              <a:t>probleme</a:t>
            </a:r>
            <a:r>
              <a:rPr lang="fr-FR" sz="1500" dirty="0">
                <a:solidFill>
                  <a:srgbClr val="474747"/>
                </a:solidFill>
                <a:latin typeface="Montserrat" panose="00000500000000000000" pitchFamily="2" charset="0"/>
              </a:rPr>
              <a:t> duale </a:t>
            </a:r>
            <a:r>
              <a:rPr lang="fr-FR" sz="1500" dirty="0" err="1">
                <a:solidFill>
                  <a:srgbClr val="474747"/>
                </a:solidFill>
                <a:latin typeface="Montserrat" panose="00000500000000000000" pitchFamily="2" charset="0"/>
              </a:rPr>
              <a:t>deviant</a:t>
            </a:r>
            <a:r>
              <a:rPr lang="fr-FR" sz="1500" dirty="0">
                <a:solidFill>
                  <a:srgbClr val="474747"/>
                </a:solidFill>
                <a:latin typeface="Montserrat" panose="00000500000000000000" pitchFamily="2" charset="0"/>
              </a:rPr>
              <a:t>: </a:t>
            </a:r>
          </a:p>
        </p:txBody>
      </p:sp>
      <mc:AlternateContent xmlns:mc="http://schemas.openxmlformats.org/markup-compatibility/2006">
        <mc:Choice xmlns:a14="http://schemas.microsoft.com/office/drawing/2010/main" Requires="a14">
          <p:sp>
            <p:nvSpPr>
              <p:cNvPr id="9" name="TextBox 27">
                <a:extLst>
                  <a:ext uri="{FF2B5EF4-FFF2-40B4-BE49-F238E27FC236}">
                    <a16:creationId xmlns:a16="http://schemas.microsoft.com/office/drawing/2014/main" id="{54D1C68E-76D7-9247-6BC2-94D425E81642}"/>
                  </a:ext>
                </a:extLst>
              </p:cNvPr>
              <p:cNvSpPr txBox="1"/>
              <p:nvPr/>
            </p:nvSpPr>
            <p:spPr>
              <a:xfrm>
                <a:off x="597159" y="2327945"/>
                <a:ext cx="11830924" cy="893963"/>
              </a:xfrm>
              <a:prstGeom prst="rect">
                <a:avLst/>
              </a:prstGeom>
              <a:noFill/>
            </p:spPr>
            <p:txBody>
              <a:bodyPr wrap="square" rtlCol="0">
                <a:spAutoFit/>
              </a:bodyPr>
              <a:lstStyle/>
              <a:p>
                <a:pPr algn="just">
                  <a:lnSpc>
                    <a:spcPct val="150000"/>
                  </a:lnSpc>
                </a:pPr>
                <a:r>
                  <a:rPr lang="fr-FR" sz="1600" dirty="0">
                    <a:solidFill>
                      <a:srgbClr val="4C51BC"/>
                    </a:solidFill>
                    <a:latin typeface="Montserrat" panose="00000500000000000000" pitchFamily="2" charset="0"/>
                  </a:rPr>
                  <a:t>Maximiser  </a:t>
                </a:r>
                <a14:m>
                  <m:oMath xmlns:m="http://schemas.openxmlformats.org/officeDocument/2006/math">
                    <m:acc>
                      <m:accPr>
                        <m:chr m:val="̃"/>
                        <m:ctrlPr>
                          <a:rPr lang="en-US" sz="1400" b="0" i="1" smtClean="0">
                            <a:solidFill>
                              <a:srgbClr val="4C51BC"/>
                            </a:solidFill>
                            <a:latin typeface="Cambria Math" panose="02040503050406030204" pitchFamily="18" charset="0"/>
                          </a:rPr>
                        </m:ctrlPr>
                      </m:accPr>
                      <m:e>
                        <m:r>
                          <a:rPr lang="en-US" sz="1400" b="0" i="1" smtClean="0">
                            <a:solidFill>
                              <a:srgbClr val="4C51BC"/>
                            </a:solidFill>
                            <a:latin typeface="Cambria Math" panose="02040503050406030204" pitchFamily="18" charset="0"/>
                          </a:rPr>
                          <m:t>𝐿</m:t>
                        </m:r>
                      </m:e>
                    </m:acc>
                    <m:d>
                      <m:dPr>
                        <m:ctrlPr>
                          <a:rPr lang="en-US" sz="1400" b="0" i="1" smtClean="0">
                            <a:solidFill>
                              <a:srgbClr val="4C51BC"/>
                            </a:solidFill>
                            <a:latin typeface="Cambria Math" panose="02040503050406030204" pitchFamily="18" charset="0"/>
                          </a:rPr>
                        </m:ctrlPr>
                      </m:dPr>
                      <m:e>
                        <m:r>
                          <a:rPr lang="en-US" sz="1400" i="1">
                            <a:solidFill>
                              <a:srgbClr val="4C51BC"/>
                            </a:solidFill>
                            <a:latin typeface="Cambria Math" panose="02040503050406030204" pitchFamily="18" charset="0"/>
                            <a:ea typeface="Cambria Math" panose="02040503050406030204" pitchFamily="18" charset="0"/>
                          </a:rPr>
                          <m:t>𝜆</m:t>
                        </m:r>
                      </m:e>
                    </m:d>
                    <m:r>
                      <a:rPr lang="en-US" sz="1400" b="0" i="1" smtClean="0">
                        <a:solidFill>
                          <a:srgbClr val="4C51BC"/>
                        </a:solidFill>
                        <a:latin typeface="Cambria Math" panose="02040503050406030204" pitchFamily="18" charset="0"/>
                        <a:ea typeface="Cambria Math" panose="02040503050406030204" pitchFamily="18" charset="0"/>
                      </a:rPr>
                      <m:t>=</m:t>
                    </m:r>
                    <m:nary>
                      <m:naryPr>
                        <m:chr m:val="∑"/>
                        <m:limLoc m:val="subSup"/>
                        <m:ctrlPr>
                          <a:rPr lang="en-US" sz="1600" b="0" i="1" smtClean="0">
                            <a:solidFill>
                              <a:srgbClr val="4C51BC"/>
                            </a:solidFill>
                            <a:latin typeface="Cambria Math" panose="02040503050406030204" pitchFamily="18" charset="0"/>
                            <a:ea typeface="Cambria Math" panose="02040503050406030204" pitchFamily="18" charset="0"/>
                          </a:rPr>
                        </m:ctrlPr>
                      </m:naryPr>
                      <m:sub>
                        <m:r>
                          <m:rPr>
                            <m:brk m:alnAt="25"/>
                          </m:rP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=1</m:t>
                        </m:r>
                      </m:sub>
                      <m:sup>
                        <m: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𝑝</m:t>
                        </m:r>
                      </m:sup>
                      <m:e>
                        <m:sSub>
                          <m:sSubPr>
                            <m:ctrlPr>
                              <a:rPr lang="en-US" sz="1600" b="0" i="1" smtClean="0">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𝑘</m:t>
                            </m:r>
                          </m:sub>
                        </m:sSub>
                        <m:r>
                          <a:rPr lang="en-US" sz="1600" b="0" i="1" smtClean="0">
                            <a:solidFill>
                              <a:srgbClr val="4C51BC"/>
                            </a:solidFill>
                            <a:latin typeface="Cambria Math" panose="02040503050406030204" pitchFamily="18" charset="0"/>
                            <a:ea typeface="Cambria Math" panose="02040503050406030204" pitchFamily="18" charset="0"/>
                          </a:rPr>
                          <m:t>−</m:t>
                        </m:r>
                        <m:f>
                          <m:fPr>
                            <m:ctrlPr>
                              <a:rPr lang="en-US" sz="1600" b="0" i="1" smtClean="0">
                                <a:solidFill>
                                  <a:srgbClr val="4C51BC"/>
                                </a:solidFill>
                                <a:latin typeface="Cambria Math" panose="02040503050406030204" pitchFamily="18" charset="0"/>
                                <a:ea typeface="Cambria Math" panose="02040503050406030204" pitchFamily="18" charset="0"/>
                              </a:rPr>
                            </m:ctrlPr>
                          </m:fPr>
                          <m:num>
                            <m:r>
                              <a:rPr lang="en-US" sz="1600" b="0" i="1" smtClean="0">
                                <a:solidFill>
                                  <a:srgbClr val="4C51BC"/>
                                </a:solidFill>
                                <a:latin typeface="Cambria Math" panose="02040503050406030204" pitchFamily="18" charset="0"/>
                                <a:ea typeface="Cambria Math" panose="02040503050406030204" pitchFamily="18" charset="0"/>
                              </a:rPr>
                              <m:t>1</m:t>
                            </m:r>
                          </m:num>
                          <m:den>
                            <m:r>
                              <a:rPr lang="en-US" sz="1600" b="0" i="1" smtClean="0">
                                <a:solidFill>
                                  <a:srgbClr val="4C51BC"/>
                                </a:solidFill>
                                <a:latin typeface="Cambria Math" panose="02040503050406030204" pitchFamily="18" charset="0"/>
                                <a:ea typeface="Cambria Math" panose="02040503050406030204" pitchFamily="18" charset="0"/>
                              </a:rPr>
                              <m:t>2</m:t>
                            </m:r>
                          </m:den>
                        </m:f>
                        <m:nary>
                          <m:naryPr>
                            <m:chr m:val="∑"/>
                            <m:supHide m:val="on"/>
                            <m:ctrlPr>
                              <a:rPr lang="en-US" sz="1600" b="0" i="1" smtClean="0">
                                <a:solidFill>
                                  <a:srgbClr val="4C51BC"/>
                                </a:solidFill>
                                <a:latin typeface="Cambria Math" panose="02040503050406030204" pitchFamily="18" charset="0"/>
                                <a:ea typeface="Cambria Math" panose="02040503050406030204" pitchFamily="18" charset="0"/>
                              </a:rPr>
                            </m:ctrlPr>
                          </m:naryPr>
                          <m:sub>
                            <m:r>
                              <m:rPr>
                                <m:brk m:alnAt="7"/>
                              </m:rPr>
                              <a:rPr lang="en-US" sz="1600" b="0" i="1" smtClean="0">
                                <a:solidFill>
                                  <a:srgbClr val="4C51BC"/>
                                </a:solidFill>
                                <a:latin typeface="Cambria Math" panose="02040503050406030204" pitchFamily="18" charset="0"/>
                                <a:ea typeface="Cambria Math" panose="02040503050406030204" pitchFamily="18" charset="0"/>
                              </a:rPr>
                              <m:t>𝑖</m:t>
                            </m:r>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𝑗</m:t>
                            </m:r>
                          </m:sub>
                          <m:sup/>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𝑖</m:t>
                                </m:r>
                              </m:sub>
                            </m:sSub>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𝑗</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b="0" i="1" smtClean="0">
                                    <a:solidFill>
                                      <a:srgbClr val="4C51BC"/>
                                    </a:solidFill>
                                    <a:latin typeface="Cambria Math" panose="02040503050406030204" pitchFamily="18" charset="0"/>
                                    <a:ea typeface="Cambria Math" panose="02040503050406030204" pitchFamily="18" charset="0"/>
                                  </a:rPr>
                                  <m:t>𝑖</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b="0" i="1" smtClean="0">
                                    <a:solidFill>
                                      <a:srgbClr val="4C51BC"/>
                                    </a:solidFill>
                                    <a:latin typeface="Cambria Math" panose="02040503050406030204" pitchFamily="18" charset="0"/>
                                    <a:ea typeface="Cambria Math" panose="02040503050406030204" pitchFamily="18" charset="0"/>
                                  </a:rPr>
                                  <m:t>𝑗</m:t>
                                </m:r>
                              </m:sub>
                            </m:sSub>
                          </m:e>
                        </m:nary>
                      </m:e>
                    </m:nary>
                    <m:sSup>
                      <m:sSupPr>
                        <m:ctrlPr>
                          <a:rPr lang="en-US" sz="1600" i="1" smtClean="0">
                            <a:solidFill>
                              <a:srgbClr val="4C51BC"/>
                            </a:solidFill>
                            <a:latin typeface="Cambria Math" panose="02040503050406030204" pitchFamily="18" charset="0"/>
                            <a:ea typeface="Cambria Math" panose="02040503050406030204" pitchFamily="18" charset="0"/>
                          </a:rPr>
                        </m:ctrlPr>
                      </m:sSupPr>
                      <m:e>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b="0" i="1" smtClean="0">
                                <a:solidFill>
                                  <a:srgbClr val="4C51BC"/>
                                </a:solidFill>
                                <a:latin typeface="Cambria Math" panose="02040503050406030204" pitchFamily="18" charset="0"/>
                                <a:ea typeface="Cambria Math" panose="02040503050406030204" pitchFamily="18" charset="0"/>
                              </a:rPr>
                              <m:t>𝑥</m:t>
                            </m:r>
                          </m:e>
                          <m:sub>
                            <m:r>
                              <a:rPr lang="en-US" sz="1600" b="0" i="1" smtClean="0">
                                <a:solidFill>
                                  <a:srgbClr val="4C51BC"/>
                                </a:solidFill>
                                <a:latin typeface="Cambria Math" panose="02040503050406030204" pitchFamily="18" charset="0"/>
                                <a:ea typeface="Cambria Math" panose="02040503050406030204" pitchFamily="18" charset="0"/>
                              </a:rPr>
                              <m:t>𝑖</m:t>
                            </m:r>
                          </m:sub>
                        </m:sSub>
                      </m:e>
                      <m:sup>
                        <m:r>
                          <a:rPr lang="en-US" sz="1600" i="1">
                            <a:solidFill>
                              <a:srgbClr val="4C51BC"/>
                            </a:solidFill>
                            <a:latin typeface="Cambria Math" panose="02040503050406030204" pitchFamily="18" charset="0"/>
                            <a:ea typeface="Cambria Math" panose="02040503050406030204" pitchFamily="18" charset="0"/>
                          </a:rPr>
                          <m:t>𝑇</m:t>
                        </m:r>
                      </m:sup>
                    </m:sSup>
                    <m:sSub>
                      <m:sSubPr>
                        <m:ctrlPr>
                          <a:rPr lang="fr-FR" sz="1400" i="1">
                            <a:solidFill>
                              <a:srgbClr val="4C51BC"/>
                            </a:solidFill>
                            <a:latin typeface="Cambria Math" panose="02040503050406030204" pitchFamily="18" charset="0"/>
                            <a:ea typeface="Cambria Math" panose="02040503050406030204" pitchFamily="18" charset="0"/>
                          </a:rPr>
                        </m:ctrlPr>
                      </m:sSubPr>
                      <m:e>
                        <m:r>
                          <a:rPr lang="en-US" sz="1400" b="0" i="1" smtClean="0">
                            <a:solidFill>
                              <a:srgbClr val="4C51BC"/>
                            </a:solidFill>
                            <a:latin typeface="Cambria Math" panose="02040503050406030204" pitchFamily="18" charset="0"/>
                            <a:ea typeface="Cambria Math" panose="02040503050406030204" pitchFamily="18" charset="0"/>
                          </a:rPr>
                          <m:t>𝑥</m:t>
                        </m:r>
                      </m:e>
                      <m:sub>
                        <m:r>
                          <a:rPr lang="en-US" sz="1400" i="1">
                            <a:solidFill>
                              <a:srgbClr val="4C51BC"/>
                            </a:solidFill>
                            <a:latin typeface="Cambria Math" panose="02040503050406030204" pitchFamily="18" charset="0"/>
                            <a:ea typeface="Cambria Math" panose="02040503050406030204" pitchFamily="18" charset="0"/>
                          </a:rPr>
                          <m:t>𝑗</m:t>
                        </m:r>
                      </m:sub>
                    </m:sSub>
                  </m:oMath>
                </a14:m>
                <a:r>
                  <a:rPr lang="fr-FR" sz="1600" dirty="0">
                    <a:solidFill>
                      <a:srgbClr val="4C51BC"/>
                    </a:solidFill>
                    <a:latin typeface="Montserrat" panose="00000500000000000000" pitchFamily="2" charset="0"/>
                  </a:rPr>
                  <a:t> sous les contraintes </a:t>
                </a:r>
                <a14:m>
                  <m:oMath xmlns:m="http://schemas.openxmlformats.org/officeDocument/2006/math">
                    <m:r>
                      <a:rPr lang="fr-FR"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m:t>
                    </m:r>
                    <m:d>
                      <m:dPr>
                        <m:begChr m:val="["/>
                        <m:endChr m:val="]"/>
                        <m:ctrlPr>
                          <a:rPr lang="en-US" sz="1600" i="1">
                            <a:solidFill>
                              <a:srgbClr val="4C51BC"/>
                            </a:solidFill>
                            <a:latin typeface="Cambria Math" panose="02040503050406030204" pitchFamily="18" charset="0"/>
                            <a:ea typeface="Cambria Math" panose="02040503050406030204" pitchFamily="18" charset="0"/>
                          </a:rPr>
                        </m:ctrlPr>
                      </m:dPr>
                      <m:e>
                        <m:r>
                          <a:rPr lang="en-US" sz="1600" i="1">
                            <a:solidFill>
                              <a:srgbClr val="4C51BC"/>
                            </a:solidFill>
                            <a:latin typeface="Cambria Math" panose="02040503050406030204" pitchFamily="18" charset="0"/>
                            <a:ea typeface="Cambria Math" panose="02040503050406030204" pitchFamily="18" charset="0"/>
                          </a:rPr>
                          <m:t>1;</m:t>
                        </m:r>
                        <m:r>
                          <a:rPr lang="en-US" sz="1600" i="1">
                            <a:solidFill>
                              <a:srgbClr val="4C51BC"/>
                            </a:solidFill>
                            <a:latin typeface="Cambria Math" panose="02040503050406030204" pitchFamily="18" charset="0"/>
                            <a:ea typeface="Cambria Math" panose="02040503050406030204" pitchFamily="18" charset="0"/>
                          </a:rPr>
                          <m:t>𝑝</m:t>
                        </m:r>
                      </m:e>
                    </m:d>
                    <m:r>
                      <a:rPr lang="en-US" sz="1600" b="0" i="1" smtClean="0">
                        <a:solidFill>
                          <a:srgbClr val="4C51BC"/>
                        </a:solidFill>
                        <a:latin typeface="Cambria Math" panose="02040503050406030204" pitchFamily="18" charset="0"/>
                        <a:ea typeface="Cambria Math" panose="02040503050406030204" pitchFamily="18" charset="0"/>
                      </a:rPr>
                      <m:t> </m:t>
                    </m:r>
                    <m:r>
                      <a:rPr lang="en-US" sz="1600" i="1">
                        <a:solidFill>
                          <a:srgbClr val="4C51BC"/>
                        </a:solidFill>
                        <a:latin typeface="Cambria Math" panose="02040503050406030204" pitchFamily="18" charset="0"/>
                        <a:ea typeface="Cambria Math" panose="02040503050406030204" pitchFamily="18" charset="0"/>
                      </a:rPr>
                      <m:t>0</m:t>
                    </m:r>
                    <m:r>
                      <a:rPr lang="en-US" sz="1600" b="0" i="1" smtClean="0">
                        <a:solidFill>
                          <a:srgbClr val="4C51BC"/>
                        </a:solidFill>
                        <a:latin typeface="Cambria Math" panose="02040503050406030204" pitchFamily="18" charset="0"/>
                        <a:ea typeface="Cambria Math" panose="02040503050406030204" pitchFamily="18" charset="0"/>
                      </a:rPr>
                      <m:t>≤</m:t>
                    </m:r>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 </m:t>
                        </m:r>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𝐶</m:t>
                    </m:r>
                    <m:r>
                      <a:rPr lang="en-US" sz="1600" b="0" i="1" smtClean="0">
                        <a:solidFill>
                          <a:srgbClr val="4C51BC"/>
                        </a:solidFill>
                        <a:latin typeface="Cambria Math" panose="02040503050406030204" pitchFamily="18" charset="0"/>
                        <a:ea typeface="Cambria Math" panose="02040503050406030204" pitchFamily="18" charset="0"/>
                      </a:rPr>
                      <m:t> </m:t>
                    </m:r>
                    <m:r>
                      <a:rPr lang="en-US" sz="1600" i="1">
                        <a:solidFill>
                          <a:srgbClr val="4C51BC"/>
                        </a:solidFill>
                        <a:latin typeface="Cambria Math" panose="02040503050406030204" pitchFamily="18" charset="0"/>
                        <a:ea typeface="Cambria Math" panose="02040503050406030204" pitchFamily="18" charset="0"/>
                      </a:rPr>
                      <m:t>𝑒𝑡</m:t>
                    </m:r>
                    <m:r>
                      <a:rPr lang="en-US" sz="1600" i="1">
                        <a:solidFill>
                          <a:srgbClr val="4C51BC"/>
                        </a:solidFill>
                        <a:latin typeface="Cambria Math" panose="02040503050406030204" pitchFamily="18" charset="0"/>
                        <a:ea typeface="Cambria Math" panose="02040503050406030204" pitchFamily="18" charset="0"/>
                      </a:rPr>
                      <m:t> </m:t>
                    </m:r>
                    <m:nary>
                      <m:naryPr>
                        <m:chr m:val="∑"/>
                        <m:limLoc m:val="subSup"/>
                        <m:ctrlPr>
                          <a:rPr lang="en-US" sz="1600" i="1">
                            <a:solidFill>
                              <a:srgbClr val="4C51BC"/>
                            </a:solidFill>
                            <a:latin typeface="Cambria Math" panose="02040503050406030204" pitchFamily="18" charset="0"/>
                            <a:ea typeface="Cambria Math" panose="02040503050406030204" pitchFamily="18" charset="0"/>
                          </a:rPr>
                        </m:ctrlPr>
                      </m:naryPr>
                      <m:sub>
                        <m:r>
                          <m:rPr>
                            <m:brk m:alnAt="25"/>
                          </m:rP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=1</m:t>
                        </m:r>
                      </m:sub>
                      <m:sup>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𝑝</m:t>
                        </m:r>
                      </m:sup>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𝑘</m:t>
                            </m:r>
                          </m:sub>
                        </m:sSub>
                      </m:e>
                    </m:nary>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i="1">
                        <a:solidFill>
                          <a:srgbClr val="4C51BC"/>
                        </a:solidFill>
                        <a:latin typeface="Cambria Math" panose="02040503050406030204" pitchFamily="18" charset="0"/>
                        <a:ea typeface="Cambria Math" panose="02040503050406030204" pitchFamily="18" charset="0"/>
                      </a:rPr>
                      <m:t>=0</m:t>
                    </m:r>
                  </m:oMath>
                </a14:m>
                <a:endParaRPr lang="fr-FR" sz="1600" dirty="0">
                  <a:solidFill>
                    <a:srgbClr val="4C51BC"/>
                  </a:solidFill>
                  <a:latin typeface="Montserrat" panose="00000500000000000000" pitchFamily="2" charset="0"/>
                </a:endParaRPr>
              </a:p>
              <a:p>
                <a:pPr algn="just">
                  <a:lnSpc>
                    <a:spcPct val="150000"/>
                  </a:lnSpc>
                </a:pPr>
                <a:endParaRPr lang="fr-FR" sz="1600" dirty="0">
                  <a:solidFill>
                    <a:srgbClr val="4C51BC"/>
                  </a:solidFill>
                  <a:latin typeface="Montserrat" panose="00000500000000000000" pitchFamily="2" charset="0"/>
                </a:endParaRPr>
              </a:p>
            </p:txBody>
          </p:sp>
        </mc:Choice>
        <mc:Fallback>
          <p:sp>
            <p:nvSpPr>
              <p:cNvPr id="9" name="TextBox 27">
                <a:extLst>
                  <a:ext uri="{FF2B5EF4-FFF2-40B4-BE49-F238E27FC236}">
                    <a16:creationId xmlns:a16="http://schemas.microsoft.com/office/drawing/2014/main" id="{54D1C68E-76D7-9247-6BC2-94D425E81642}"/>
                  </a:ext>
                </a:extLst>
              </p:cNvPr>
              <p:cNvSpPr txBox="1">
                <a:spLocks noRot="1" noChangeAspect="1" noMove="1" noResize="1" noEditPoints="1" noAdjustHandles="1" noChangeArrowheads="1" noChangeShapeType="1" noTextEdit="1"/>
              </p:cNvSpPr>
              <p:nvPr/>
            </p:nvSpPr>
            <p:spPr>
              <a:xfrm>
                <a:off x="597159" y="2327945"/>
                <a:ext cx="11830924" cy="893963"/>
              </a:xfrm>
              <a:prstGeom prst="rect">
                <a:avLst/>
              </a:prstGeom>
              <a:blipFill>
                <a:blip r:embed="rId2"/>
                <a:stretch>
                  <a:fillRect l="-309" t="-24490" b="-19728"/>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3" name="TextBox 6">
                <a:extLst>
                  <a:ext uri="{FF2B5EF4-FFF2-40B4-BE49-F238E27FC236}">
                    <a16:creationId xmlns:a16="http://schemas.microsoft.com/office/drawing/2014/main" id="{1DC499DD-BC0B-AC3D-C5CB-7DAA59F8ADF5}"/>
                  </a:ext>
                </a:extLst>
              </p:cNvPr>
              <p:cNvSpPr txBox="1"/>
              <p:nvPr/>
            </p:nvSpPr>
            <p:spPr>
              <a:xfrm>
                <a:off x="226575" y="2774926"/>
                <a:ext cx="11738849" cy="2305759"/>
              </a:xfrm>
              <a:prstGeom prst="rect">
                <a:avLst/>
              </a:prstGeom>
              <a:noFill/>
            </p:spPr>
            <p:txBody>
              <a:bodyPr wrap="square" rtlCol="0">
                <a:spAutoFit/>
              </a:bodyPr>
              <a:lstStyle/>
              <a:p>
                <a:pPr>
                  <a:lnSpc>
                    <a:spcPct val="150000"/>
                  </a:lnSpc>
                </a:pPr>
                <a:r>
                  <a:rPr lang="fr-FR" sz="1500" dirty="0">
                    <a:solidFill>
                      <a:srgbClr val="474747"/>
                    </a:solidFill>
                    <a:latin typeface="Montserrat" panose="00000500000000000000" pitchFamily="2" charset="0"/>
                  </a:rPr>
                  <a:t>Pour </a:t>
                </a:r>
                <a:r>
                  <a:rPr lang="fr-FR" sz="1500" dirty="0" err="1">
                    <a:solidFill>
                      <a:srgbClr val="474747"/>
                    </a:solidFill>
                    <a:latin typeface="Montserrat" panose="00000500000000000000" pitchFamily="2" charset="0"/>
                  </a:rPr>
                  <a:t>resoudre</a:t>
                </a:r>
                <a:r>
                  <a:rPr lang="fr-FR" sz="1500" dirty="0">
                    <a:solidFill>
                      <a:srgbClr val="474747"/>
                    </a:solidFill>
                    <a:latin typeface="Montserrat" panose="00000500000000000000" pitchFamily="2" charset="0"/>
                  </a:rPr>
                  <a:t> ce </a:t>
                </a:r>
                <a:r>
                  <a:rPr lang="fr-FR" sz="1500" dirty="0" err="1">
                    <a:solidFill>
                      <a:srgbClr val="474747"/>
                    </a:solidFill>
                    <a:latin typeface="Montserrat" panose="00000500000000000000" pitchFamily="2" charset="0"/>
                  </a:rPr>
                  <a:t>probleme</a:t>
                </a:r>
                <a:r>
                  <a:rPr lang="fr-FR" sz="1500" dirty="0">
                    <a:solidFill>
                      <a:srgbClr val="474747"/>
                    </a:solidFill>
                    <a:latin typeface="Montserrat" panose="00000500000000000000" pitchFamily="2" charset="0"/>
                  </a:rPr>
                  <a:t>, nous allons utiliser l’algorithme SMO, elle se </a:t>
                </a:r>
                <a:r>
                  <a:rPr lang="fr-FR" sz="1500" dirty="0" err="1">
                    <a:solidFill>
                      <a:srgbClr val="474747"/>
                    </a:solidFill>
                    <a:latin typeface="Montserrat" panose="00000500000000000000" pitchFamily="2" charset="0"/>
                  </a:rPr>
                  <a:t>resume</a:t>
                </a:r>
                <a:r>
                  <a:rPr lang="fr-FR" sz="1500" dirty="0">
                    <a:solidFill>
                      <a:srgbClr val="474747"/>
                    </a:solidFill>
                    <a:latin typeface="Montserrat" panose="00000500000000000000" pitchFamily="2" charset="0"/>
                  </a:rPr>
                  <a:t> a :</a:t>
                </a:r>
              </a:p>
              <a:p>
                <a:pPr>
                  <a:lnSpc>
                    <a:spcPct val="150000"/>
                  </a:lnSpc>
                </a:pPr>
                <a:r>
                  <a:rPr lang="fr-FR" sz="1600" dirty="0"/>
                  <a:t>	Répéter jusqu'à convergence : </a:t>
                </a:r>
              </a:p>
              <a:p>
                <a:pPr>
                  <a:lnSpc>
                    <a:spcPct val="150000"/>
                  </a:lnSpc>
                </a:pPr>
                <a:r>
                  <a:rPr lang="fr-FR" sz="1600" dirty="0">
                    <a:solidFill>
                      <a:srgbClr val="4C51BC"/>
                    </a:solidFill>
                  </a:rPr>
                  <a:t>	{</a:t>
                </a:r>
                <a:r>
                  <a:rPr lang="fr-FR" sz="1600" dirty="0"/>
                  <a:t> </a:t>
                </a:r>
              </a:p>
              <a:p>
                <a:pPr>
                  <a:lnSpc>
                    <a:spcPct val="150000"/>
                  </a:lnSpc>
                </a:pPr>
                <a:r>
                  <a:rPr lang="fr-FR" sz="1600" dirty="0"/>
                  <a:t>	1 Sélectionnez une paire </a:t>
                </a:r>
                <a14:m>
                  <m:oMath xmlns:m="http://schemas.openxmlformats.org/officeDocument/2006/math">
                    <m:sSub>
                      <m:sSubPr>
                        <m:ctrlPr>
                          <a:rPr lang="en-US" sz="1600" i="1" smtClean="0">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𝑖</m:t>
                        </m:r>
                      </m:sub>
                    </m:sSub>
                  </m:oMath>
                </a14:m>
                <a:r>
                  <a:rPr lang="fr-FR" sz="1600" dirty="0"/>
                  <a:t> et </a:t>
                </a:r>
                <a14:m>
                  <m:oMath xmlns:m="http://schemas.openxmlformats.org/officeDocument/2006/math">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𝑗</m:t>
                        </m:r>
                      </m:sub>
                    </m:sSub>
                  </m:oMath>
                </a14:m>
                <a:r>
                  <a:rPr lang="fr-FR" sz="1600" dirty="0"/>
                  <a:t> </a:t>
                </a:r>
              </a:p>
              <a:p>
                <a:pPr>
                  <a:lnSpc>
                    <a:spcPct val="150000"/>
                  </a:lnSpc>
                </a:pPr>
                <a:r>
                  <a:rPr lang="fr-FR" sz="1600" dirty="0"/>
                  <a:t>	2 Réoptimisez </a:t>
                </a:r>
                <a14:m>
                  <m:oMath xmlns:m="http://schemas.openxmlformats.org/officeDocument/2006/math">
                    <m:acc>
                      <m:accPr>
                        <m:chr m:val="̃"/>
                        <m:ctrlPr>
                          <a:rPr lang="en-US" sz="1600" b="0" i="1" smtClean="0">
                            <a:solidFill>
                              <a:srgbClr val="4C51BC"/>
                            </a:solidFill>
                            <a:latin typeface="Cambria Math" panose="02040503050406030204" pitchFamily="18" charset="0"/>
                          </a:rPr>
                        </m:ctrlPr>
                      </m:accPr>
                      <m:e>
                        <m:r>
                          <a:rPr lang="en-US" sz="1600" b="0" i="1" smtClean="0">
                            <a:solidFill>
                              <a:srgbClr val="4C51BC"/>
                            </a:solidFill>
                            <a:latin typeface="Cambria Math" panose="02040503050406030204" pitchFamily="18" charset="0"/>
                          </a:rPr>
                          <m:t>𝐿</m:t>
                        </m:r>
                      </m:e>
                    </m:acc>
                    <m:d>
                      <m:dPr>
                        <m:ctrlPr>
                          <a:rPr lang="en-US" sz="1600" b="0" i="1" smtClean="0">
                            <a:solidFill>
                              <a:srgbClr val="4C51BC"/>
                            </a:solidFill>
                            <a:latin typeface="Cambria Math" panose="02040503050406030204" pitchFamily="18" charset="0"/>
                          </a:rPr>
                        </m:ctrlPr>
                      </m:dPr>
                      <m:e>
                        <m:r>
                          <a:rPr lang="en-US" sz="1600" i="1">
                            <a:solidFill>
                              <a:srgbClr val="4C51BC"/>
                            </a:solidFill>
                            <a:latin typeface="Cambria Math" panose="02040503050406030204" pitchFamily="18" charset="0"/>
                            <a:ea typeface="Cambria Math" panose="02040503050406030204" pitchFamily="18" charset="0"/>
                          </a:rPr>
                          <m:t>𝜆</m:t>
                        </m:r>
                      </m:e>
                    </m:d>
                  </m:oMath>
                </a14:m>
                <a:r>
                  <a:rPr lang="fr-FR" sz="1600" dirty="0"/>
                  <a:t> par rapport à </a:t>
                </a:r>
                <a14:m>
                  <m:oMath xmlns:m="http://schemas.openxmlformats.org/officeDocument/2006/math">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𝑖</m:t>
                        </m:r>
                      </m:sub>
                    </m:sSub>
                  </m:oMath>
                </a14:m>
                <a:r>
                  <a:rPr lang="fr-FR" sz="1600" dirty="0"/>
                  <a:t> et </a:t>
                </a:r>
                <a14:m>
                  <m:oMath xmlns:m="http://schemas.openxmlformats.org/officeDocument/2006/math">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𝑗</m:t>
                        </m:r>
                      </m:sub>
                    </m:sSub>
                  </m:oMath>
                </a14:m>
                <a:r>
                  <a:rPr lang="fr-FR" sz="1600" dirty="0"/>
                  <a:t> tout en maintenant tous les autres </a:t>
                </a:r>
                <a14:m>
                  <m:oMath xmlns:m="http://schemas.openxmlformats.org/officeDocument/2006/math">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𝑘</m:t>
                        </m:r>
                      </m:sub>
                    </m:sSub>
                  </m:oMath>
                </a14:m>
                <a:r>
                  <a:rPr lang="fr-FR" sz="1600" dirty="0"/>
                  <a:t> . </a:t>
                </a:r>
              </a:p>
              <a:p>
                <a:pPr>
                  <a:lnSpc>
                    <a:spcPct val="150000"/>
                  </a:lnSpc>
                </a:pPr>
                <a:r>
                  <a:rPr lang="fr-FR" sz="1600" dirty="0">
                    <a:solidFill>
                      <a:srgbClr val="4C51BC"/>
                    </a:solidFill>
                  </a:rPr>
                  <a:t>	}</a:t>
                </a:r>
                <a:endParaRPr lang="fr-FR" sz="1500" dirty="0">
                  <a:solidFill>
                    <a:srgbClr val="4C51BC"/>
                  </a:solidFill>
                  <a:latin typeface="Montserrat" panose="00000500000000000000" pitchFamily="2" charset="0"/>
                </a:endParaRPr>
              </a:p>
            </p:txBody>
          </p:sp>
        </mc:Choice>
        <mc:Fallback>
          <p:sp>
            <p:nvSpPr>
              <p:cNvPr id="13" name="TextBox 6">
                <a:extLst>
                  <a:ext uri="{FF2B5EF4-FFF2-40B4-BE49-F238E27FC236}">
                    <a16:creationId xmlns:a16="http://schemas.microsoft.com/office/drawing/2014/main" id="{1DC499DD-BC0B-AC3D-C5CB-7DAA59F8ADF5}"/>
                  </a:ext>
                </a:extLst>
              </p:cNvPr>
              <p:cNvSpPr txBox="1">
                <a:spLocks noRot="1" noChangeAspect="1" noMove="1" noResize="1" noEditPoints="1" noAdjustHandles="1" noChangeArrowheads="1" noChangeShapeType="1" noTextEdit="1"/>
              </p:cNvSpPr>
              <p:nvPr/>
            </p:nvSpPr>
            <p:spPr>
              <a:xfrm>
                <a:off x="226575" y="2774926"/>
                <a:ext cx="11738849" cy="2305759"/>
              </a:xfrm>
              <a:prstGeom prst="rect">
                <a:avLst/>
              </a:prstGeom>
              <a:blipFill>
                <a:blip r:embed="rId3"/>
                <a:stretch>
                  <a:fillRect l="-208" b="-2646"/>
                </a:stretch>
              </a:blipFill>
            </p:spPr>
            <p:txBody>
              <a:bodyPr/>
              <a:lstStyle/>
              <a:p>
                <a:r>
                  <a:rPr lang="fr-FR">
                    <a:noFill/>
                  </a:rPr>
                  <a:t> </a:t>
                </a:r>
              </a:p>
            </p:txBody>
          </p:sp>
        </mc:Fallback>
      </mc:AlternateContent>
      <p:sp>
        <p:nvSpPr>
          <p:cNvPr id="14" name="TextBox 6">
            <a:extLst>
              <a:ext uri="{FF2B5EF4-FFF2-40B4-BE49-F238E27FC236}">
                <a16:creationId xmlns:a16="http://schemas.microsoft.com/office/drawing/2014/main" id="{B1952E82-A343-5B9C-79DF-516E096800A3}"/>
              </a:ext>
            </a:extLst>
          </p:cNvPr>
          <p:cNvSpPr txBox="1"/>
          <p:nvPr/>
        </p:nvSpPr>
        <p:spPr>
          <a:xfrm>
            <a:off x="453151" y="5167259"/>
            <a:ext cx="11738849" cy="1092030"/>
          </a:xfrm>
          <a:prstGeom prst="rect">
            <a:avLst/>
          </a:prstGeom>
          <a:noFill/>
        </p:spPr>
        <p:txBody>
          <a:bodyPr wrap="square" rtlCol="0">
            <a:spAutoFit/>
          </a:bodyPr>
          <a:lstStyle/>
          <a:p>
            <a:pPr>
              <a:lnSpc>
                <a:spcPct val="150000"/>
              </a:lnSpc>
            </a:pPr>
            <a:r>
              <a:rPr lang="fr-FR" sz="1500" dirty="0">
                <a:solidFill>
                  <a:srgbClr val="BD504B"/>
                </a:solidFill>
                <a:latin typeface="Montserrat" panose="00000500000000000000" pitchFamily="2" charset="0"/>
              </a:rPr>
              <a:t>Pour des contraintes de temps, la présentation complète de cet algorithme dépasse le cadre de ce travail. Nous invitons donc ceux qui souhaitent en savoir davantage à se référer au mémoire de Mlle </a:t>
            </a:r>
            <a:r>
              <a:rPr lang="fr-FR" sz="1500" dirty="0" err="1">
                <a:solidFill>
                  <a:srgbClr val="BD504B"/>
                </a:solidFill>
                <a:latin typeface="Montserrat" panose="00000500000000000000" pitchFamily="2" charset="0"/>
              </a:rPr>
              <a:t>Kaim</a:t>
            </a:r>
            <a:r>
              <a:rPr lang="fr-FR" sz="1500" dirty="0">
                <a:solidFill>
                  <a:srgbClr val="BD504B"/>
                </a:solidFill>
                <a:latin typeface="Montserrat" panose="00000500000000000000" pitchFamily="2" charset="0"/>
              </a:rPr>
              <a:t> </a:t>
            </a:r>
            <a:r>
              <a:rPr lang="fr-FR" sz="1500" dirty="0" err="1">
                <a:solidFill>
                  <a:srgbClr val="BD504B"/>
                </a:solidFill>
                <a:latin typeface="Montserrat" panose="00000500000000000000" pitchFamily="2" charset="0"/>
              </a:rPr>
              <a:t>Houaria</a:t>
            </a:r>
            <a:r>
              <a:rPr lang="fr-FR" sz="1500" dirty="0">
                <a:solidFill>
                  <a:srgbClr val="BD504B"/>
                </a:solidFill>
                <a:latin typeface="Montserrat" panose="00000500000000000000" pitchFamily="2" charset="0"/>
              </a:rPr>
              <a:t>, intitulé Modélisation, Contrôle et Optimisation, à la page 24.</a:t>
            </a:r>
          </a:p>
        </p:txBody>
      </p:sp>
    </p:spTree>
    <p:extLst>
      <p:ext uri="{BB962C8B-B14F-4D97-AF65-F5344CB8AC3E}">
        <p14:creationId xmlns:p14="http://schemas.microsoft.com/office/powerpoint/2010/main" val="1520144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533825"/>
            <a:ext cx="6351104" cy="77772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356183" y="1701351"/>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79E30BD4-FD7D-47DB-40FA-B3ED2D05EDC6}"/>
              </a:ext>
            </a:extLst>
          </p:cNvPr>
          <p:cNvSpPr txBox="1"/>
          <p:nvPr/>
        </p:nvSpPr>
        <p:spPr>
          <a:xfrm>
            <a:off x="356183" y="648603"/>
            <a:ext cx="5923416"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Formulation mathématique</a:t>
            </a:r>
          </a:p>
        </p:txBody>
      </p:sp>
      <p:sp>
        <p:nvSpPr>
          <p:cNvPr id="4" name="TextBox 27">
            <a:extLst>
              <a:ext uri="{FF2B5EF4-FFF2-40B4-BE49-F238E27FC236}">
                <a16:creationId xmlns:a16="http://schemas.microsoft.com/office/drawing/2014/main" id="{57655A6B-7A20-61B0-CF43-EA13A94EE738}"/>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Optimisation minimale séquentielle (SMO)</a:t>
            </a:r>
          </a:p>
        </p:txBody>
      </p:sp>
      <p:sp>
        <p:nvSpPr>
          <p:cNvPr id="8" name="TextBox 6">
            <a:extLst>
              <a:ext uri="{FF2B5EF4-FFF2-40B4-BE49-F238E27FC236}">
                <a16:creationId xmlns:a16="http://schemas.microsoft.com/office/drawing/2014/main" id="{0B1AA9DA-EF92-2447-5A60-45AD66497D43}"/>
              </a:ext>
            </a:extLst>
          </p:cNvPr>
          <p:cNvSpPr txBox="1"/>
          <p:nvPr/>
        </p:nvSpPr>
        <p:spPr>
          <a:xfrm>
            <a:off x="96968" y="2038373"/>
            <a:ext cx="11738849" cy="399533"/>
          </a:xfrm>
          <a:prstGeom prst="rect">
            <a:avLst/>
          </a:prstGeom>
          <a:noFill/>
        </p:spPr>
        <p:txBody>
          <a:bodyPr wrap="square" rtlCol="0">
            <a:spAutoFit/>
          </a:bodyPr>
          <a:lstStyle/>
          <a:p>
            <a:pPr>
              <a:lnSpc>
                <a:spcPct val="150000"/>
              </a:lnSpc>
            </a:pPr>
            <a:r>
              <a:rPr lang="fr-FR" sz="1500" dirty="0">
                <a:solidFill>
                  <a:srgbClr val="474747"/>
                </a:solidFill>
                <a:latin typeface="Montserrat" panose="00000500000000000000" pitchFamily="2" charset="0"/>
              </a:rPr>
              <a:t>Par analogies au </a:t>
            </a:r>
            <a:r>
              <a:rPr lang="fr-FR" sz="1500" dirty="0" err="1">
                <a:solidFill>
                  <a:srgbClr val="474747"/>
                </a:solidFill>
                <a:latin typeface="Montserrat" panose="00000500000000000000" pitchFamily="2" charset="0"/>
              </a:rPr>
              <a:t>probleme</a:t>
            </a:r>
            <a:r>
              <a:rPr lang="fr-FR" sz="1500" dirty="0">
                <a:solidFill>
                  <a:srgbClr val="474747"/>
                </a:solidFill>
                <a:latin typeface="Montserrat" panose="00000500000000000000" pitchFamily="2" charset="0"/>
              </a:rPr>
              <a:t> initiale, le </a:t>
            </a:r>
            <a:r>
              <a:rPr lang="fr-FR" sz="1500" dirty="0" err="1">
                <a:solidFill>
                  <a:srgbClr val="474747"/>
                </a:solidFill>
                <a:latin typeface="Montserrat" panose="00000500000000000000" pitchFamily="2" charset="0"/>
              </a:rPr>
              <a:t>probleme</a:t>
            </a:r>
            <a:r>
              <a:rPr lang="fr-FR" sz="1500" dirty="0">
                <a:solidFill>
                  <a:srgbClr val="474747"/>
                </a:solidFill>
                <a:latin typeface="Montserrat" panose="00000500000000000000" pitchFamily="2" charset="0"/>
              </a:rPr>
              <a:t> duale </a:t>
            </a:r>
            <a:r>
              <a:rPr lang="fr-FR" sz="1500" dirty="0" err="1">
                <a:solidFill>
                  <a:srgbClr val="474747"/>
                </a:solidFill>
                <a:latin typeface="Montserrat" panose="00000500000000000000" pitchFamily="2" charset="0"/>
              </a:rPr>
              <a:t>deviant</a:t>
            </a:r>
            <a:r>
              <a:rPr lang="fr-FR" sz="1500" dirty="0">
                <a:solidFill>
                  <a:srgbClr val="474747"/>
                </a:solidFill>
                <a:latin typeface="Montserrat" panose="00000500000000000000" pitchFamily="2" charset="0"/>
              </a:rPr>
              <a:t>: </a:t>
            </a:r>
          </a:p>
        </p:txBody>
      </p:sp>
      <mc:AlternateContent xmlns:mc="http://schemas.openxmlformats.org/markup-compatibility/2006">
        <mc:Choice xmlns:a14="http://schemas.microsoft.com/office/drawing/2010/main" Requires="a14">
          <p:sp>
            <p:nvSpPr>
              <p:cNvPr id="9" name="TextBox 27">
                <a:extLst>
                  <a:ext uri="{FF2B5EF4-FFF2-40B4-BE49-F238E27FC236}">
                    <a16:creationId xmlns:a16="http://schemas.microsoft.com/office/drawing/2014/main" id="{54D1C68E-76D7-9247-6BC2-94D425E81642}"/>
                  </a:ext>
                </a:extLst>
              </p:cNvPr>
              <p:cNvSpPr txBox="1"/>
              <p:nvPr/>
            </p:nvSpPr>
            <p:spPr>
              <a:xfrm>
                <a:off x="597159" y="2327945"/>
                <a:ext cx="11830924" cy="893963"/>
              </a:xfrm>
              <a:prstGeom prst="rect">
                <a:avLst/>
              </a:prstGeom>
              <a:noFill/>
            </p:spPr>
            <p:txBody>
              <a:bodyPr wrap="square" rtlCol="0">
                <a:spAutoFit/>
              </a:bodyPr>
              <a:lstStyle/>
              <a:p>
                <a:pPr algn="just">
                  <a:lnSpc>
                    <a:spcPct val="150000"/>
                  </a:lnSpc>
                </a:pPr>
                <a:r>
                  <a:rPr lang="fr-FR" sz="1600" dirty="0">
                    <a:solidFill>
                      <a:srgbClr val="4C51BC"/>
                    </a:solidFill>
                    <a:latin typeface="Montserrat" panose="00000500000000000000" pitchFamily="2" charset="0"/>
                  </a:rPr>
                  <a:t>Maximiser  </a:t>
                </a:r>
                <a14:m>
                  <m:oMath xmlns:m="http://schemas.openxmlformats.org/officeDocument/2006/math">
                    <m:acc>
                      <m:accPr>
                        <m:chr m:val="̃"/>
                        <m:ctrlPr>
                          <a:rPr lang="en-US" sz="1400" b="0" i="1" smtClean="0">
                            <a:solidFill>
                              <a:srgbClr val="4C51BC"/>
                            </a:solidFill>
                            <a:latin typeface="Cambria Math" panose="02040503050406030204" pitchFamily="18" charset="0"/>
                          </a:rPr>
                        </m:ctrlPr>
                      </m:accPr>
                      <m:e>
                        <m:r>
                          <a:rPr lang="en-US" sz="1400" b="0" i="1" smtClean="0">
                            <a:solidFill>
                              <a:srgbClr val="4C51BC"/>
                            </a:solidFill>
                            <a:latin typeface="Cambria Math" panose="02040503050406030204" pitchFamily="18" charset="0"/>
                          </a:rPr>
                          <m:t>𝐿</m:t>
                        </m:r>
                      </m:e>
                    </m:acc>
                    <m:d>
                      <m:dPr>
                        <m:ctrlPr>
                          <a:rPr lang="en-US" sz="1400" b="0" i="1" smtClean="0">
                            <a:solidFill>
                              <a:srgbClr val="4C51BC"/>
                            </a:solidFill>
                            <a:latin typeface="Cambria Math" panose="02040503050406030204" pitchFamily="18" charset="0"/>
                          </a:rPr>
                        </m:ctrlPr>
                      </m:dPr>
                      <m:e>
                        <m:r>
                          <a:rPr lang="en-US" sz="1400" i="1">
                            <a:solidFill>
                              <a:srgbClr val="4C51BC"/>
                            </a:solidFill>
                            <a:latin typeface="Cambria Math" panose="02040503050406030204" pitchFamily="18" charset="0"/>
                            <a:ea typeface="Cambria Math" panose="02040503050406030204" pitchFamily="18" charset="0"/>
                          </a:rPr>
                          <m:t>𝜆</m:t>
                        </m:r>
                      </m:e>
                    </m:d>
                    <m:r>
                      <a:rPr lang="en-US" sz="1400" b="0" i="1" smtClean="0">
                        <a:solidFill>
                          <a:srgbClr val="4C51BC"/>
                        </a:solidFill>
                        <a:latin typeface="Cambria Math" panose="02040503050406030204" pitchFamily="18" charset="0"/>
                        <a:ea typeface="Cambria Math" panose="02040503050406030204" pitchFamily="18" charset="0"/>
                      </a:rPr>
                      <m:t>=</m:t>
                    </m:r>
                    <m:nary>
                      <m:naryPr>
                        <m:chr m:val="∑"/>
                        <m:limLoc m:val="subSup"/>
                        <m:ctrlPr>
                          <a:rPr lang="en-US" sz="1600" b="0" i="1" smtClean="0">
                            <a:solidFill>
                              <a:srgbClr val="4C51BC"/>
                            </a:solidFill>
                            <a:latin typeface="Cambria Math" panose="02040503050406030204" pitchFamily="18" charset="0"/>
                            <a:ea typeface="Cambria Math" panose="02040503050406030204" pitchFamily="18" charset="0"/>
                          </a:rPr>
                        </m:ctrlPr>
                      </m:naryPr>
                      <m:sub>
                        <m:r>
                          <m:rPr>
                            <m:brk m:alnAt="25"/>
                          </m:rP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=1</m:t>
                        </m:r>
                      </m:sub>
                      <m:sup>
                        <m:r>
                          <a:rPr lang="en-US" sz="1600" b="0" i="1" smtClean="0">
                            <a:solidFill>
                              <a:srgbClr val="4C51BC"/>
                            </a:solidFill>
                            <a:latin typeface="Cambria Math" panose="02040503050406030204" pitchFamily="18" charset="0"/>
                            <a:ea typeface="Cambria Math" panose="02040503050406030204" pitchFamily="18" charset="0"/>
                          </a:rPr>
                          <m:t>𝑘</m:t>
                        </m:r>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𝑝</m:t>
                        </m:r>
                      </m:sup>
                      <m:e>
                        <m:sSub>
                          <m:sSubPr>
                            <m:ctrlPr>
                              <a:rPr lang="en-US" sz="1600" b="0" i="1" smtClean="0">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𝑘</m:t>
                            </m:r>
                          </m:sub>
                        </m:sSub>
                        <m:r>
                          <a:rPr lang="en-US" sz="1600" b="0" i="1" smtClean="0">
                            <a:solidFill>
                              <a:srgbClr val="4C51BC"/>
                            </a:solidFill>
                            <a:latin typeface="Cambria Math" panose="02040503050406030204" pitchFamily="18" charset="0"/>
                            <a:ea typeface="Cambria Math" panose="02040503050406030204" pitchFamily="18" charset="0"/>
                          </a:rPr>
                          <m:t>−</m:t>
                        </m:r>
                        <m:f>
                          <m:fPr>
                            <m:ctrlPr>
                              <a:rPr lang="en-US" sz="1600" b="0" i="1" smtClean="0">
                                <a:solidFill>
                                  <a:srgbClr val="4C51BC"/>
                                </a:solidFill>
                                <a:latin typeface="Cambria Math" panose="02040503050406030204" pitchFamily="18" charset="0"/>
                                <a:ea typeface="Cambria Math" panose="02040503050406030204" pitchFamily="18" charset="0"/>
                              </a:rPr>
                            </m:ctrlPr>
                          </m:fPr>
                          <m:num>
                            <m:r>
                              <a:rPr lang="en-US" sz="1600" b="0" i="1" smtClean="0">
                                <a:solidFill>
                                  <a:srgbClr val="4C51BC"/>
                                </a:solidFill>
                                <a:latin typeface="Cambria Math" panose="02040503050406030204" pitchFamily="18" charset="0"/>
                                <a:ea typeface="Cambria Math" panose="02040503050406030204" pitchFamily="18" charset="0"/>
                              </a:rPr>
                              <m:t>1</m:t>
                            </m:r>
                          </m:num>
                          <m:den>
                            <m:r>
                              <a:rPr lang="en-US" sz="1600" b="0" i="1" smtClean="0">
                                <a:solidFill>
                                  <a:srgbClr val="4C51BC"/>
                                </a:solidFill>
                                <a:latin typeface="Cambria Math" panose="02040503050406030204" pitchFamily="18" charset="0"/>
                                <a:ea typeface="Cambria Math" panose="02040503050406030204" pitchFamily="18" charset="0"/>
                              </a:rPr>
                              <m:t>2</m:t>
                            </m:r>
                          </m:den>
                        </m:f>
                        <m:nary>
                          <m:naryPr>
                            <m:chr m:val="∑"/>
                            <m:supHide m:val="on"/>
                            <m:ctrlPr>
                              <a:rPr lang="en-US" sz="1600" b="0" i="1" smtClean="0">
                                <a:solidFill>
                                  <a:srgbClr val="4C51BC"/>
                                </a:solidFill>
                                <a:latin typeface="Cambria Math" panose="02040503050406030204" pitchFamily="18" charset="0"/>
                                <a:ea typeface="Cambria Math" panose="02040503050406030204" pitchFamily="18" charset="0"/>
                              </a:rPr>
                            </m:ctrlPr>
                          </m:naryPr>
                          <m:sub>
                            <m:r>
                              <m:rPr>
                                <m:brk m:alnAt="7"/>
                              </m:rPr>
                              <a:rPr lang="en-US" sz="1600" b="0" i="1" smtClean="0">
                                <a:solidFill>
                                  <a:srgbClr val="4C51BC"/>
                                </a:solidFill>
                                <a:latin typeface="Cambria Math" panose="02040503050406030204" pitchFamily="18" charset="0"/>
                                <a:ea typeface="Cambria Math" panose="02040503050406030204" pitchFamily="18" charset="0"/>
                              </a:rPr>
                              <m:t>𝑖</m:t>
                            </m:r>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𝑗</m:t>
                            </m:r>
                          </m:sub>
                          <m:sup/>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𝑖</m:t>
                                </m:r>
                              </m:sub>
                            </m:sSub>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b="0" i="1" smtClean="0">
                                    <a:solidFill>
                                      <a:srgbClr val="4C51BC"/>
                                    </a:solidFill>
                                    <a:latin typeface="Cambria Math" panose="02040503050406030204" pitchFamily="18" charset="0"/>
                                    <a:ea typeface="Cambria Math" panose="02040503050406030204" pitchFamily="18" charset="0"/>
                                  </a:rPr>
                                  <m:t>𝑗</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b="0" i="1" smtClean="0">
                                    <a:solidFill>
                                      <a:srgbClr val="4C51BC"/>
                                    </a:solidFill>
                                    <a:latin typeface="Cambria Math" panose="02040503050406030204" pitchFamily="18" charset="0"/>
                                    <a:ea typeface="Cambria Math" panose="02040503050406030204" pitchFamily="18" charset="0"/>
                                  </a:rPr>
                                  <m:t>𝑖</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b="0" i="1" smtClean="0">
                                    <a:solidFill>
                                      <a:srgbClr val="4C51BC"/>
                                    </a:solidFill>
                                    <a:latin typeface="Cambria Math" panose="02040503050406030204" pitchFamily="18" charset="0"/>
                                    <a:ea typeface="Cambria Math" panose="02040503050406030204" pitchFamily="18" charset="0"/>
                                  </a:rPr>
                                  <m:t>𝑗</m:t>
                                </m:r>
                              </m:sub>
                            </m:sSub>
                          </m:e>
                        </m:nary>
                      </m:e>
                    </m:nary>
                    <m:sSup>
                      <m:sSupPr>
                        <m:ctrlPr>
                          <a:rPr lang="en-US" sz="1600" i="1" smtClean="0">
                            <a:solidFill>
                              <a:srgbClr val="4C51BC"/>
                            </a:solidFill>
                            <a:latin typeface="Cambria Math" panose="02040503050406030204" pitchFamily="18" charset="0"/>
                            <a:ea typeface="Cambria Math" panose="02040503050406030204" pitchFamily="18" charset="0"/>
                          </a:rPr>
                        </m:ctrlPr>
                      </m:sSupPr>
                      <m:e>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b="0" i="1" smtClean="0">
                                <a:solidFill>
                                  <a:srgbClr val="4C51BC"/>
                                </a:solidFill>
                                <a:latin typeface="Cambria Math" panose="02040503050406030204" pitchFamily="18" charset="0"/>
                                <a:ea typeface="Cambria Math" panose="02040503050406030204" pitchFamily="18" charset="0"/>
                              </a:rPr>
                              <m:t>𝑥</m:t>
                            </m:r>
                          </m:e>
                          <m:sub>
                            <m:r>
                              <a:rPr lang="en-US" sz="1600" b="0" i="1" smtClean="0">
                                <a:solidFill>
                                  <a:srgbClr val="4C51BC"/>
                                </a:solidFill>
                                <a:latin typeface="Cambria Math" panose="02040503050406030204" pitchFamily="18" charset="0"/>
                                <a:ea typeface="Cambria Math" panose="02040503050406030204" pitchFamily="18" charset="0"/>
                              </a:rPr>
                              <m:t>𝑖</m:t>
                            </m:r>
                          </m:sub>
                        </m:sSub>
                      </m:e>
                      <m:sup>
                        <m:r>
                          <a:rPr lang="en-US" sz="1600" i="1">
                            <a:solidFill>
                              <a:srgbClr val="4C51BC"/>
                            </a:solidFill>
                            <a:latin typeface="Cambria Math" panose="02040503050406030204" pitchFamily="18" charset="0"/>
                            <a:ea typeface="Cambria Math" panose="02040503050406030204" pitchFamily="18" charset="0"/>
                          </a:rPr>
                          <m:t>𝑇</m:t>
                        </m:r>
                      </m:sup>
                    </m:sSup>
                    <m:sSub>
                      <m:sSubPr>
                        <m:ctrlPr>
                          <a:rPr lang="fr-FR" sz="1400" i="1">
                            <a:solidFill>
                              <a:srgbClr val="4C51BC"/>
                            </a:solidFill>
                            <a:latin typeface="Cambria Math" panose="02040503050406030204" pitchFamily="18" charset="0"/>
                            <a:ea typeface="Cambria Math" panose="02040503050406030204" pitchFamily="18" charset="0"/>
                          </a:rPr>
                        </m:ctrlPr>
                      </m:sSubPr>
                      <m:e>
                        <m:r>
                          <a:rPr lang="en-US" sz="1400" b="0" i="1" smtClean="0">
                            <a:solidFill>
                              <a:srgbClr val="4C51BC"/>
                            </a:solidFill>
                            <a:latin typeface="Cambria Math" panose="02040503050406030204" pitchFamily="18" charset="0"/>
                            <a:ea typeface="Cambria Math" panose="02040503050406030204" pitchFamily="18" charset="0"/>
                          </a:rPr>
                          <m:t>𝑥</m:t>
                        </m:r>
                      </m:e>
                      <m:sub>
                        <m:r>
                          <a:rPr lang="en-US" sz="1400" i="1">
                            <a:solidFill>
                              <a:srgbClr val="4C51BC"/>
                            </a:solidFill>
                            <a:latin typeface="Cambria Math" panose="02040503050406030204" pitchFamily="18" charset="0"/>
                            <a:ea typeface="Cambria Math" panose="02040503050406030204" pitchFamily="18" charset="0"/>
                          </a:rPr>
                          <m:t>𝑗</m:t>
                        </m:r>
                      </m:sub>
                    </m:sSub>
                  </m:oMath>
                </a14:m>
                <a:r>
                  <a:rPr lang="fr-FR" sz="1600" dirty="0">
                    <a:solidFill>
                      <a:srgbClr val="4C51BC"/>
                    </a:solidFill>
                    <a:latin typeface="Montserrat" panose="00000500000000000000" pitchFamily="2" charset="0"/>
                  </a:rPr>
                  <a:t> sous les contraintes </a:t>
                </a:r>
                <a14:m>
                  <m:oMath xmlns:m="http://schemas.openxmlformats.org/officeDocument/2006/math">
                    <m:r>
                      <a:rPr lang="fr-FR"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m:t>
                    </m:r>
                    <m:d>
                      <m:dPr>
                        <m:begChr m:val="["/>
                        <m:endChr m:val="]"/>
                        <m:ctrlPr>
                          <a:rPr lang="en-US" sz="1600" i="1">
                            <a:solidFill>
                              <a:srgbClr val="4C51BC"/>
                            </a:solidFill>
                            <a:latin typeface="Cambria Math" panose="02040503050406030204" pitchFamily="18" charset="0"/>
                            <a:ea typeface="Cambria Math" panose="02040503050406030204" pitchFamily="18" charset="0"/>
                          </a:rPr>
                        </m:ctrlPr>
                      </m:dPr>
                      <m:e>
                        <m:r>
                          <a:rPr lang="en-US" sz="1600" i="1">
                            <a:solidFill>
                              <a:srgbClr val="4C51BC"/>
                            </a:solidFill>
                            <a:latin typeface="Cambria Math" panose="02040503050406030204" pitchFamily="18" charset="0"/>
                            <a:ea typeface="Cambria Math" panose="02040503050406030204" pitchFamily="18" charset="0"/>
                          </a:rPr>
                          <m:t>1;</m:t>
                        </m:r>
                        <m:r>
                          <a:rPr lang="en-US" sz="1600" i="1">
                            <a:solidFill>
                              <a:srgbClr val="4C51BC"/>
                            </a:solidFill>
                            <a:latin typeface="Cambria Math" panose="02040503050406030204" pitchFamily="18" charset="0"/>
                            <a:ea typeface="Cambria Math" panose="02040503050406030204" pitchFamily="18" charset="0"/>
                          </a:rPr>
                          <m:t>𝑝</m:t>
                        </m:r>
                      </m:e>
                    </m:d>
                    <m:r>
                      <a:rPr lang="en-US" sz="1600" b="0" i="1" smtClean="0">
                        <a:solidFill>
                          <a:srgbClr val="4C51BC"/>
                        </a:solidFill>
                        <a:latin typeface="Cambria Math" panose="02040503050406030204" pitchFamily="18" charset="0"/>
                        <a:ea typeface="Cambria Math" panose="02040503050406030204" pitchFamily="18" charset="0"/>
                      </a:rPr>
                      <m:t> </m:t>
                    </m:r>
                    <m:r>
                      <a:rPr lang="en-US" sz="1600" i="1">
                        <a:solidFill>
                          <a:srgbClr val="4C51BC"/>
                        </a:solidFill>
                        <a:latin typeface="Cambria Math" panose="02040503050406030204" pitchFamily="18" charset="0"/>
                        <a:ea typeface="Cambria Math" panose="02040503050406030204" pitchFamily="18" charset="0"/>
                      </a:rPr>
                      <m:t>0</m:t>
                    </m:r>
                    <m:r>
                      <a:rPr lang="en-US" sz="1600" b="0" i="1" smtClean="0">
                        <a:solidFill>
                          <a:srgbClr val="4C51BC"/>
                        </a:solidFill>
                        <a:latin typeface="Cambria Math" panose="02040503050406030204" pitchFamily="18" charset="0"/>
                        <a:ea typeface="Cambria Math" panose="02040503050406030204" pitchFamily="18" charset="0"/>
                      </a:rPr>
                      <m:t>≤</m:t>
                    </m:r>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 </m:t>
                        </m:r>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b="0" i="1" smtClean="0">
                        <a:solidFill>
                          <a:srgbClr val="4C51BC"/>
                        </a:solidFill>
                        <a:latin typeface="Cambria Math" panose="02040503050406030204" pitchFamily="18" charset="0"/>
                        <a:ea typeface="Cambria Math" panose="02040503050406030204" pitchFamily="18" charset="0"/>
                      </a:rPr>
                      <m:t>≤</m:t>
                    </m:r>
                    <m:r>
                      <a:rPr lang="en-US" sz="1600" b="0" i="1" smtClean="0">
                        <a:solidFill>
                          <a:srgbClr val="4C51BC"/>
                        </a:solidFill>
                        <a:latin typeface="Cambria Math" panose="02040503050406030204" pitchFamily="18" charset="0"/>
                        <a:ea typeface="Cambria Math" panose="02040503050406030204" pitchFamily="18" charset="0"/>
                      </a:rPr>
                      <m:t>𝐶</m:t>
                    </m:r>
                    <m:r>
                      <a:rPr lang="en-US" sz="1600" b="0" i="1" smtClean="0">
                        <a:solidFill>
                          <a:srgbClr val="4C51BC"/>
                        </a:solidFill>
                        <a:latin typeface="Cambria Math" panose="02040503050406030204" pitchFamily="18" charset="0"/>
                        <a:ea typeface="Cambria Math" panose="02040503050406030204" pitchFamily="18" charset="0"/>
                      </a:rPr>
                      <m:t> </m:t>
                    </m:r>
                    <m:r>
                      <a:rPr lang="en-US" sz="1600" i="1">
                        <a:solidFill>
                          <a:srgbClr val="4C51BC"/>
                        </a:solidFill>
                        <a:latin typeface="Cambria Math" panose="02040503050406030204" pitchFamily="18" charset="0"/>
                        <a:ea typeface="Cambria Math" panose="02040503050406030204" pitchFamily="18" charset="0"/>
                      </a:rPr>
                      <m:t>𝑒𝑡</m:t>
                    </m:r>
                    <m:r>
                      <a:rPr lang="en-US" sz="1600" i="1">
                        <a:solidFill>
                          <a:srgbClr val="4C51BC"/>
                        </a:solidFill>
                        <a:latin typeface="Cambria Math" panose="02040503050406030204" pitchFamily="18" charset="0"/>
                        <a:ea typeface="Cambria Math" panose="02040503050406030204" pitchFamily="18" charset="0"/>
                      </a:rPr>
                      <m:t> </m:t>
                    </m:r>
                    <m:nary>
                      <m:naryPr>
                        <m:chr m:val="∑"/>
                        <m:limLoc m:val="subSup"/>
                        <m:ctrlPr>
                          <a:rPr lang="en-US" sz="1600" i="1">
                            <a:solidFill>
                              <a:srgbClr val="4C51BC"/>
                            </a:solidFill>
                            <a:latin typeface="Cambria Math" panose="02040503050406030204" pitchFamily="18" charset="0"/>
                            <a:ea typeface="Cambria Math" panose="02040503050406030204" pitchFamily="18" charset="0"/>
                          </a:rPr>
                        </m:ctrlPr>
                      </m:naryPr>
                      <m:sub>
                        <m:r>
                          <m:rPr>
                            <m:brk m:alnAt="25"/>
                          </m:rP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=1</m:t>
                        </m:r>
                      </m:sub>
                      <m:sup>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𝑝</m:t>
                        </m:r>
                      </m:sup>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𝑘</m:t>
                            </m:r>
                          </m:sub>
                        </m:sSub>
                      </m:e>
                    </m:nary>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i="1">
                        <a:solidFill>
                          <a:srgbClr val="4C51BC"/>
                        </a:solidFill>
                        <a:latin typeface="Cambria Math" panose="02040503050406030204" pitchFamily="18" charset="0"/>
                        <a:ea typeface="Cambria Math" panose="02040503050406030204" pitchFamily="18" charset="0"/>
                      </a:rPr>
                      <m:t>=0</m:t>
                    </m:r>
                  </m:oMath>
                </a14:m>
                <a:endParaRPr lang="fr-FR" sz="1600" dirty="0">
                  <a:solidFill>
                    <a:srgbClr val="4C51BC"/>
                  </a:solidFill>
                  <a:latin typeface="Montserrat" panose="00000500000000000000" pitchFamily="2" charset="0"/>
                </a:endParaRPr>
              </a:p>
              <a:p>
                <a:pPr algn="just">
                  <a:lnSpc>
                    <a:spcPct val="150000"/>
                  </a:lnSpc>
                </a:pPr>
                <a:endParaRPr lang="fr-FR" sz="1600" dirty="0">
                  <a:solidFill>
                    <a:srgbClr val="4C51BC"/>
                  </a:solidFill>
                  <a:latin typeface="Montserrat" panose="00000500000000000000" pitchFamily="2" charset="0"/>
                </a:endParaRPr>
              </a:p>
            </p:txBody>
          </p:sp>
        </mc:Choice>
        <mc:Fallback>
          <p:sp>
            <p:nvSpPr>
              <p:cNvPr id="9" name="TextBox 27">
                <a:extLst>
                  <a:ext uri="{FF2B5EF4-FFF2-40B4-BE49-F238E27FC236}">
                    <a16:creationId xmlns:a16="http://schemas.microsoft.com/office/drawing/2014/main" id="{54D1C68E-76D7-9247-6BC2-94D425E81642}"/>
                  </a:ext>
                </a:extLst>
              </p:cNvPr>
              <p:cNvSpPr txBox="1">
                <a:spLocks noRot="1" noChangeAspect="1" noMove="1" noResize="1" noEditPoints="1" noAdjustHandles="1" noChangeArrowheads="1" noChangeShapeType="1" noTextEdit="1"/>
              </p:cNvSpPr>
              <p:nvPr/>
            </p:nvSpPr>
            <p:spPr>
              <a:xfrm>
                <a:off x="597159" y="2327945"/>
                <a:ext cx="11830924" cy="893963"/>
              </a:xfrm>
              <a:prstGeom prst="rect">
                <a:avLst/>
              </a:prstGeom>
              <a:blipFill>
                <a:blip r:embed="rId2"/>
                <a:stretch>
                  <a:fillRect l="-309" t="-24490" b="-19728"/>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3" name="TextBox 6">
                <a:extLst>
                  <a:ext uri="{FF2B5EF4-FFF2-40B4-BE49-F238E27FC236}">
                    <a16:creationId xmlns:a16="http://schemas.microsoft.com/office/drawing/2014/main" id="{1DC499DD-BC0B-AC3D-C5CB-7DAA59F8ADF5}"/>
                  </a:ext>
                </a:extLst>
              </p:cNvPr>
              <p:cNvSpPr txBox="1"/>
              <p:nvPr/>
            </p:nvSpPr>
            <p:spPr>
              <a:xfrm>
                <a:off x="226575" y="2822375"/>
                <a:ext cx="11738849" cy="1193788"/>
              </a:xfrm>
              <a:prstGeom prst="rect">
                <a:avLst/>
              </a:prstGeom>
              <a:noFill/>
            </p:spPr>
            <p:txBody>
              <a:bodyPr wrap="square" rtlCol="0">
                <a:spAutoFit/>
              </a:bodyPr>
              <a:lstStyle/>
              <a:p>
                <a:pPr>
                  <a:lnSpc>
                    <a:spcPct val="150000"/>
                  </a:lnSpc>
                </a:pPr>
                <a:r>
                  <a:rPr lang="en-US" sz="1500" dirty="0">
                    <a:solidFill>
                      <a:srgbClr val="474747"/>
                    </a:solidFill>
                    <a:latin typeface="Montserrat" panose="00000500000000000000" pitchFamily="2" charset="0"/>
                  </a:rPr>
                  <a:t>Apres </a:t>
                </a:r>
                <a:r>
                  <a:rPr lang="en-US" sz="1500" dirty="0" err="1">
                    <a:solidFill>
                      <a:srgbClr val="474747"/>
                    </a:solidFill>
                    <a:latin typeface="Montserrat" panose="00000500000000000000" pitchFamily="2" charset="0"/>
                  </a:rPr>
                  <a:t>avoir</a:t>
                </a:r>
                <a:r>
                  <a:rPr lang="en-US" sz="1500" dirty="0">
                    <a:solidFill>
                      <a:srgbClr val="474747"/>
                    </a:solidFill>
                    <a:latin typeface="Montserrat" panose="00000500000000000000" pitchFamily="2" charset="0"/>
                  </a:rPr>
                  <a:t> determine les </a:t>
                </a:r>
                <a14:m>
                  <m:oMath xmlns:m="http://schemas.openxmlformats.org/officeDocument/2006/math">
                    <m:sSub>
                      <m:sSubPr>
                        <m:ctrlPr>
                          <a:rPr lang="en-US" sz="1400" i="1" smtClean="0">
                            <a:solidFill>
                              <a:srgbClr val="4C51BC"/>
                            </a:solidFill>
                            <a:latin typeface="Cambria Math" panose="02040503050406030204" pitchFamily="18" charset="0"/>
                            <a:ea typeface="Cambria Math" panose="02040503050406030204" pitchFamily="18" charset="0"/>
                          </a:rPr>
                        </m:ctrlPr>
                      </m:sSubPr>
                      <m:e>
                        <m:r>
                          <a:rPr lang="en-US" sz="1400" i="1">
                            <a:solidFill>
                              <a:srgbClr val="4C51BC"/>
                            </a:solidFill>
                            <a:latin typeface="Cambria Math" panose="02040503050406030204" pitchFamily="18" charset="0"/>
                            <a:ea typeface="Cambria Math" panose="02040503050406030204" pitchFamily="18" charset="0"/>
                          </a:rPr>
                          <m:t>𝜆</m:t>
                        </m:r>
                      </m:e>
                      <m:sub>
                        <m:r>
                          <a:rPr lang="en-US" sz="1400" b="0" i="1" smtClean="0">
                            <a:solidFill>
                              <a:srgbClr val="4C51BC"/>
                            </a:solidFill>
                            <a:latin typeface="Cambria Math" panose="02040503050406030204" pitchFamily="18" charset="0"/>
                            <a:ea typeface="Cambria Math" panose="02040503050406030204" pitchFamily="18" charset="0"/>
                          </a:rPr>
                          <m:t>𝑖</m:t>
                        </m:r>
                      </m:sub>
                    </m:sSub>
                  </m:oMath>
                </a14:m>
                <a:r>
                  <a:rPr lang="en-US" sz="1500" dirty="0">
                    <a:solidFill>
                      <a:srgbClr val="474747"/>
                    </a:solidFill>
                    <a:latin typeface="Montserrat" panose="00000500000000000000" pitchFamily="2" charset="0"/>
                  </a:rPr>
                  <a:t> on </a:t>
                </a:r>
                <a:r>
                  <a:rPr lang="en-US" sz="1500" dirty="0" err="1">
                    <a:solidFill>
                      <a:srgbClr val="474747"/>
                    </a:solidFill>
                    <a:latin typeface="Montserrat" panose="00000500000000000000" pitchFamily="2" charset="0"/>
                  </a:rPr>
                  <a:t>calcul</a:t>
                </a:r>
                <a:r>
                  <a:rPr lang="en-US" sz="1500" dirty="0">
                    <a:solidFill>
                      <a:srgbClr val="474747"/>
                    </a:solidFill>
                    <a:latin typeface="Montserrat" panose="00000500000000000000" pitchFamily="2" charset="0"/>
                  </a:rPr>
                  <a:t> w  grace aux conditions KKT du </a:t>
                </a:r>
                <a:r>
                  <a:rPr lang="en-US" sz="1500" dirty="0" err="1">
                    <a:solidFill>
                      <a:srgbClr val="474747"/>
                    </a:solidFill>
                    <a:latin typeface="Montserrat" panose="00000500000000000000" pitchFamily="2" charset="0"/>
                  </a:rPr>
                  <a:t>probleme</a:t>
                </a:r>
                <a:r>
                  <a:rPr lang="en-US" sz="1500" dirty="0">
                    <a:solidFill>
                      <a:srgbClr val="474747"/>
                    </a:solidFill>
                    <a:latin typeface="Montserrat" panose="00000500000000000000" pitchFamily="2" charset="0"/>
                  </a:rPr>
                  <a:t> duale avec marge souple. </a:t>
                </a:r>
                <a14:m>
                  <m:oMath xmlns:m="http://schemas.openxmlformats.org/officeDocument/2006/math">
                    <m:nary>
                      <m:naryPr>
                        <m:chr m:val="∑"/>
                        <m:limLoc m:val="subSup"/>
                        <m:ctrlPr>
                          <a:rPr lang="en-US" sz="1600" i="1">
                            <a:solidFill>
                              <a:srgbClr val="4C51BC"/>
                            </a:solidFill>
                            <a:latin typeface="Cambria Math" panose="02040503050406030204" pitchFamily="18" charset="0"/>
                            <a:ea typeface="Cambria Math" panose="02040503050406030204" pitchFamily="18" charset="0"/>
                          </a:rPr>
                        </m:ctrlPr>
                      </m:naryPr>
                      <m:sub>
                        <m:r>
                          <m:rPr>
                            <m:brk m:alnAt="25"/>
                          </m:rP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=1</m:t>
                        </m:r>
                      </m:sub>
                      <m:sup>
                        <m:r>
                          <a:rPr lang="en-US" sz="1600" i="1">
                            <a:solidFill>
                              <a:srgbClr val="4C51BC"/>
                            </a:solidFill>
                            <a:latin typeface="Cambria Math" panose="02040503050406030204" pitchFamily="18" charset="0"/>
                            <a:ea typeface="Cambria Math" panose="02040503050406030204" pitchFamily="18" charset="0"/>
                          </a:rPr>
                          <m:t>𝑘</m:t>
                        </m:r>
                        <m:r>
                          <a:rPr lang="en-US" sz="1600" i="1">
                            <a:solidFill>
                              <a:srgbClr val="4C51BC"/>
                            </a:solidFill>
                            <a:latin typeface="Cambria Math" panose="02040503050406030204" pitchFamily="18" charset="0"/>
                            <a:ea typeface="Cambria Math" panose="02040503050406030204" pitchFamily="18" charset="0"/>
                          </a:rPr>
                          <m:t>=</m:t>
                        </m:r>
                        <m:r>
                          <a:rPr lang="en-US" sz="1600" i="1">
                            <a:solidFill>
                              <a:srgbClr val="4C51BC"/>
                            </a:solidFill>
                            <a:latin typeface="Cambria Math" panose="02040503050406030204" pitchFamily="18" charset="0"/>
                            <a:ea typeface="Cambria Math" panose="02040503050406030204" pitchFamily="18" charset="0"/>
                          </a:rPr>
                          <m:t>𝑝</m:t>
                        </m:r>
                      </m:sup>
                      <m:e>
                        <m:sSub>
                          <m:sSubPr>
                            <m:ctrlPr>
                              <a:rPr lang="en-US"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𝜆</m:t>
                            </m:r>
                          </m:e>
                          <m:sub>
                            <m:r>
                              <a:rPr lang="en-US" sz="1600" i="1">
                                <a:solidFill>
                                  <a:srgbClr val="4C51BC"/>
                                </a:solidFill>
                                <a:latin typeface="Cambria Math" panose="02040503050406030204" pitchFamily="18" charset="0"/>
                                <a:ea typeface="Cambria Math" panose="02040503050406030204" pitchFamily="18" charset="0"/>
                              </a:rPr>
                              <m:t>𝑘</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𝑙</m:t>
                            </m:r>
                          </m:e>
                          <m:sub>
                            <m:r>
                              <a:rPr lang="en-US" sz="1600" i="1">
                                <a:solidFill>
                                  <a:srgbClr val="4C51BC"/>
                                </a:solidFill>
                                <a:latin typeface="Cambria Math" panose="02040503050406030204" pitchFamily="18" charset="0"/>
                                <a:ea typeface="Cambria Math" panose="02040503050406030204" pitchFamily="18" charset="0"/>
                              </a:rPr>
                              <m:t>𝑘</m:t>
                            </m:r>
                          </m:sub>
                        </m:sSub>
                        <m:sSub>
                          <m:sSubPr>
                            <m:ctrlPr>
                              <a:rPr lang="fr-FR" sz="1600" i="1">
                                <a:solidFill>
                                  <a:srgbClr val="4C51BC"/>
                                </a:solidFill>
                                <a:latin typeface="Cambria Math" panose="02040503050406030204" pitchFamily="18" charset="0"/>
                                <a:ea typeface="Cambria Math" panose="02040503050406030204" pitchFamily="18" charset="0"/>
                              </a:rPr>
                            </m:ctrlPr>
                          </m:sSubPr>
                          <m:e>
                            <m:r>
                              <a:rPr lang="en-US" sz="1600" i="1">
                                <a:solidFill>
                                  <a:srgbClr val="4C51BC"/>
                                </a:solidFill>
                                <a:latin typeface="Cambria Math" panose="02040503050406030204" pitchFamily="18" charset="0"/>
                                <a:ea typeface="Cambria Math" panose="02040503050406030204" pitchFamily="18" charset="0"/>
                              </a:rPr>
                              <m:t>𝑥</m:t>
                            </m:r>
                          </m:e>
                          <m:sub>
                            <m:r>
                              <a:rPr lang="en-US" sz="1600" i="1">
                                <a:solidFill>
                                  <a:srgbClr val="4C51BC"/>
                                </a:solidFill>
                                <a:latin typeface="Cambria Math" panose="02040503050406030204" pitchFamily="18" charset="0"/>
                                <a:ea typeface="Cambria Math" panose="02040503050406030204" pitchFamily="18" charset="0"/>
                              </a:rPr>
                              <m:t>𝑘</m:t>
                            </m:r>
                          </m:sub>
                        </m:sSub>
                        <m:r>
                          <a:rPr lang="en-US" sz="1600" i="1">
                            <a:solidFill>
                              <a:srgbClr val="4C51BC"/>
                            </a:solidFill>
                            <a:latin typeface="Cambria Math" panose="02040503050406030204" pitchFamily="18" charset="0"/>
                            <a:ea typeface="Cambria Math" panose="02040503050406030204" pitchFamily="18" charset="0"/>
                          </a:rPr>
                          <m:t>=</m:t>
                        </m:r>
                        <m:sSup>
                          <m:sSupPr>
                            <m:ctrlPr>
                              <a:rPr lang="en-US" sz="1600" i="1">
                                <a:solidFill>
                                  <a:srgbClr val="4C51BC"/>
                                </a:solidFill>
                                <a:latin typeface="Cambria Math" panose="02040503050406030204" pitchFamily="18" charset="0"/>
                                <a:ea typeface="Cambria Math" panose="02040503050406030204" pitchFamily="18" charset="0"/>
                              </a:rPr>
                            </m:ctrlPr>
                          </m:sSupPr>
                          <m:e>
                            <m:r>
                              <a:rPr lang="en-US" sz="1600" i="1">
                                <a:solidFill>
                                  <a:srgbClr val="4C51BC"/>
                                </a:solidFill>
                                <a:latin typeface="Cambria Math" panose="02040503050406030204" pitchFamily="18" charset="0"/>
                                <a:ea typeface="Cambria Math" panose="02040503050406030204" pitchFamily="18" charset="0"/>
                              </a:rPr>
                              <m:t>𝑤</m:t>
                            </m:r>
                          </m:e>
                          <m:sup>
                            <m:r>
                              <a:rPr lang="en-US" sz="1600" i="1">
                                <a:solidFill>
                                  <a:srgbClr val="4C51BC"/>
                                </a:solidFill>
                                <a:latin typeface="Cambria Math" panose="02040503050406030204" pitchFamily="18" charset="0"/>
                                <a:ea typeface="Cambria Math" panose="02040503050406030204" pitchFamily="18" charset="0"/>
                              </a:rPr>
                              <m:t>∗</m:t>
                            </m:r>
                          </m:sup>
                        </m:sSup>
                        <m:r>
                          <a:rPr lang="en-US" sz="1600" i="1">
                            <a:solidFill>
                              <a:srgbClr val="4C51BC"/>
                            </a:solidFill>
                            <a:latin typeface="Cambria Math" panose="02040503050406030204" pitchFamily="18" charset="0"/>
                            <a:ea typeface="Cambria Math" panose="02040503050406030204" pitchFamily="18" charset="0"/>
                          </a:rPr>
                          <m:t> </m:t>
                        </m:r>
                      </m:e>
                    </m:nary>
                  </m:oMath>
                </a14:m>
                <a:r>
                  <a:rPr lang="en-US" sz="1500" dirty="0">
                    <a:solidFill>
                      <a:srgbClr val="474747"/>
                    </a:solidFill>
                    <a:latin typeface="Montserrat" panose="00000500000000000000" pitchFamily="2" charset="0"/>
                  </a:rPr>
                  <a:t> et </a:t>
                </a:r>
                <a:r>
                  <a:rPr lang="en-US" sz="1500" dirty="0">
                    <a:solidFill>
                      <a:srgbClr val="474747"/>
                    </a:solidFill>
                    <a:latin typeface="Montserrat" panose="02000505000000020004" pitchFamily="2" charset="0"/>
                  </a:rPr>
                  <a:t>pour b</a:t>
                </a:r>
                <a:r>
                  <a:rPr lang="fr-FR" sz="1500" dirty="0">
                    <a:solidFill>
                      <a:srgbClr val="474747"/>
                    </a:solidFill>
                    <a:latin typeface="Montserrat" panose="02000505000000020004" pitchFamily="2" charset="0"/>
                  </a:rPr>
                  <a:t>, il s’obtient en prenant la moyenne des biais b calculés à chaque étape de la boucle d'optimisation de sorte que les conditions optimales KKT soit </a:t>
                </a:r>
                <a:r>
                  <a:rPr lang="fr-FR" sz="1500" dirty="0" err="1">
                    <a:solidFill>
                      <a:srgbClr val="474747"/>
                    </a:solidFill>
                    <a:latin typeface="Montserrat" panose="02000505000000020004" pitchFamily="2" charset="0"/>
                  </a:rPr>
                  <a:t>verifie</a:t>
                </a:r>
                <a:r>
                  <a:rPr lang="fr-FR" sz="1500" dirty="0">
                    <a:solidFill>
                      <a:srgbClr val="474747"/>
                    </a:solidFill>
                    <a:latin typeface="Montserrat" panose="02000505000000020004" pitchFamily="2" charset="0"/>
                  </a:rPr>
                  <a:t> a chaque </a:t>
                </a:r>
                <a:r>
                  <a:rPr lang="fr-FR" sz="1500" dirty="0" err="1">
                    <a:solidFill>
                      <a:srgbClr val="474747"/>
                    </a:solidFill>
                    <a:latin typeface="Montserrat" panose="02000505000000020004" pitchFamily="2" charset="0"/>
                  </a:rPr>
                  <a:t>etape</a:t>
                </a:r>
                <a:r>
                  <a:rPr lang="fr-FR" sz="1500" dirty="0">
                    <a:solidFill>
                      <a:srgbClr val="474747"/>
                    </a:solidFill>
                    <a:latin typeface="Montserrat" panose="02000505000000020004" pitchFamily="2" charset="0"/>
                  </a:rPr>
                  <a:t>.</a:t>
                </a:r>
              </a:p>
            </p:txBody>
          </p:sp>
        </mc:Choice>
        <mc:Fallback>
          <p:sp>
            <p:nvSpPr>
              <p:cNvPr id="13" name="TextBox 6">
                <a:extLst>
                  <a:ext uri="{FF2B5EF4-FFF2-40B4-BE49-F238E27FC236}">
                    <a16:creationId xmlns:a16="http://schemas.microsoft.com/office/drawing/2014/main" id="{1DC499DD-BC0B-AC3D-C5CB-7DAA59F8ADF5}"/>
                  </a:ext>
                </a:extLst>
              </p:cNvPr>
              <p:cNvSpPr txBox="1">
                <a:spLocks noRot="1" noChangeAspect="1" noMove="1" noResize="1" noEditPoints="1" noAdjustHandles="1" noChangeArrowheads="1" noChangeShapeType="1" noTextEdit="1"/>
              </p:cNvSpPr>
              <p:nvPr/>
            </p:nvSpPr>
            <p:spPr>
              <a:xfrm>
                <a:off x="226575" y="2822375"/>
                <a:ext cx="11738849" cy="1193788"/>
              </a:xfrm>
              <a:prstGeom prst="rect">
                <a:avLst/>
              </a:prstGeom>
              <a:blipFill>
                <a:blip r:embed="rId3"/>
                <a:stretch>
                  <a:fillRect l="-2336" b="-17347"/>
                </a:stretch>
              </a:blipFill>
            </p:spPr>
            <p:txBody>
              <a:bodyPr/>
              <a:lstStyle/>
              <a:p>
                <a:r>
                  <a:rPr lang="fr-FR">
                    <a:noFill/>
                  </a:rPr>
                  <a:t> </a:t>
                </a:r>
              </a:p>
            </p:txBody>
          </p:sp>
        </mc:Fallback>
      </mc:AlternateContent>
    </p:spTree>
    <p:extLst>
      <p:ext uri="{BB962C8B-B14F-4D97-AF65-F5344CB8AC3E}">
        <p14:creationId xmlns:p14="http://schemas.microsoft.com/office/powerpoint/2010/main" val="41760733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1067A6-3F61-4685-EBC5-465C20BD0E2E}"/>
              </a:ext>
            </a:extLst>
          </p:cNvPr>
          <p:cNvSpPr/>
          <p:nvPr/>
        </p:nvSpPr>
        <p:spPr>
          <a:xfrm>
            <a:off x="8040757" y="0"/>
            <a:ext cx="635110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5712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4">
            <a:extLst>
              <a:ext uri="{FF2B5EF4-FFF2-40B4-BE49-F238E27FC236}">
                <a16:creationId xmlns:a16="http://schemas.microsoft.com/office/drawing/2014/main" id="{79E30BD4-FD7D-47DB-40FA-B3ED2D05EDC6}"/>
              </a:ext>
            </a:extLst>
          </p:cNvPr>
          <p:cNvSpPr txBox="1"/>
          <p:nvPr/>
        </p:nvSpPr>
        <p:spPr>
          <a:xfrm>
            <a:off x="356183" y="648603"/>
            <a:ext cx="10639451" cy="584775"/>
          </a:xfrm>
          <a:prstGeom prst="rect">
            <a:avLst/>
          </a:prstGeom>
          <a:noFill/>
        </p:spPr>
        <p:txBody>
          <a:bodyPr wrap="none" rtlCol="0">
            <a:spAutoFit/>
          </a:bodyPr>
          <a:lstStyle/>
          <a:p>
            <a:r>
              <a:rPr lang="fr-FR" sz="3200" b="1" dirty="0" err="1">
                <a:solidFill>
                  <a:srgbClr val="4C51BC"/>
                </a:solidFill>
                <a:latin typeface="Montserrat" panose="00000500000000000000" pitchFamily="2" charset="0"/>
              </a:rPr>
              <a:t>Probleme</a:t>
            </a:r>
            <a:r>
              <a:rPr lang="fr-FR" sz="3200" b="1" dirty="0">
                <a:solidFill>
                  <a:srgbClr val="4C51BC"/>
                </a:solidFill>
                <a:latin typeface="Montserrat" panose="00000500000000000000" pitchFamily="2" charset="0"/>
              </a:rPr>
              <a:t> des </a:t>
            </a:r>
            <a:r>
              <a:rPr lang="fr-FR" sz="3200" b="1" dirty="0" err="1">
                <a:solidFill>
                  <a:srgbClr val="4C51BC"/>
                </a:solidFill>
                <a:latin typeface="Montserrat" panose="00000500000000000000" pitchFamily="2" charset="0"/>
              </a:rPr>
              <a:t>donnee</a:t>
            </a:r>
            <a:r>
              <a:rPr lang="fr-FR" sz="3200" b="1" dirty="0">
                <a:solidFill>
                  <a:srgbClr val="4C51BC"/>
                </a:solidFill>
                <a:latin typeface="Montserrat" panose="00000500000000000000" pitchFamily="2" charset="0"/>
              </a:rPr>
              <a:t> non </a:t>
            </a:r>
            <a:r>
              <a:rPr lang="fr-FR" sz="3200" b="1" dirty="0" err="1">
                <a:solidFill>
                  <a:srgbClr val="4C51BC"/>
                </a:solidFill>
                <a:latin typeface="Montserrat" panose="00000500000000000000" pitchFamily="2" charset="0"/>
              </a:rPr>
              <a:t>lineairement</a:t>
            </a:r>
            <a:r>
              <a:rPr lang="fr-FR" sz="3200" b="1" dirty="0">
                <a:solidFill>
                  <a:srgbClr val="4C51BC"/>
                </a:solidFill>
                <a:latin typeface="Montserrat" panose="00000500000000000000" pitchFamily="2" charset="0"/>
              </a:rPr>
              <a:t> </a:t>
            </a:r>
            <a:r>
              <a:rPr lang="fr-FR" sz="3200" b="1" dirty="0" err="1">
                <a:solidFill>
                  <a:srgbClr val="4C51BC"/>
                </a:solidFill>
                <a:latin typeface="Montserrat" panose="00000500000000000000" pitchFamily="2" charset="0"/>
              </a:rPr>
              <a:t>separable</a:t>
            </a:r>
            <a:r>
              <a:rPr lang="fr-FR" sz="3200" b="1" dirty="0">
                <a:solidFill>
                  <a:srgbClr val="4C51BC"/>
                </a:solidFill>
                <a:latin typeface="Montserrat" panose="00000500000000000000" pitchFamily="2" charset="0"/>
              </a:rPr>
              <a:t> </a:t>
            </a:r>
          </a:p>
        </p:txBody>
      </p:sp>
      <p:sp>
        <p:nvSpPr>
          <p:cNvPr id="8" name="TextBox 27">
            <a:extLst>
              <a:ext uri="{FF2B5EF4-FFF2-40B4-BE49-F238E27FC236}">
                <a16:creationId xmlns:a16="http://schemas.microsoft.com/office/drawing/2014/main" id="{0FA9B3FE-1E63-97F5-6FE7-FFC96318AB60}"/>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rgbClr val="4DB2BB"/>
                </a:solidFill>
                <a:latin typeface="Montserrat" panose="00000500000000000000" pitchFamily="2" charset="0"/>
              </a:rPr>
              <a:t>Astuce du noyau</a:t>
            </a:r>
          </a:p>
        </p:txBody>
      </p:sp>
      <p:sp>
        <p:nvSpPr>
          <p:cNvPr id="9" name="TextBox 27">
            <a:extLst>
              <a:ext uri="{FF2B5EF4-FFF2-40B4-BE49-F238E27FC236}">
                <a16:creationId xmlns:a16="http://schemas.microsoft.com/office/drawing/2014/main" id="{184D447A-32C8-523D-674F-24740D36EF58}"/>
              </a:ext>
            </a:extLst>
          </p:cNvPr>
          <p:cNvSpPr txBox="1"/>
          <p:nvPr/>
        </p:nvSpPr>
        <p:spPr>
          <a:xfrm>
            <a:off x="0" y="1909443"/>
            <a:ext cx="5606143" cy="4851969"/>
          </a:xfrm>
          <a:prstGeom prst="rect">
            <a:avLst/>
          </a:prstGeom>
          <a:noFill/>
        </p:spPr>
        <p:txBody>
          <a:bodyPr wrap="square" rtlCol="0">
            <a:spAutoFit/>
          </a:bodyPr>
          <a:lstStyle/>
          <a:p>
            <a:pPr>
              <a:lnSpc>
                <a:spcPct val="150000"/>
              </a:lnSpc>
            </a:pPr>
            <a:r>
              <a:rPr lang="fr-FR" sz="1600" dirty="0">
                <a:solidFill>
                  <a:srgbClr val="404040"/>
                </a:solidFill>
                <a:latin typeface="Montserrat" panose="00000500000000000000" pitchFamily="2" charset="0"/>
              </a:rPr>
              <a:t> Pour des jeux de donne </a:t>
            </a:r>
            <a:r>
              <a:rPr lang="fr-FR" sz="1600" dirty="0" err="1">
                <a:solidFill>
                  <a:srgbClr val="404040"/>
                </a:solidFill>
                <a:latin typeface="Montserrat" panose="00000500000000000000" pitchFamily="2" charset="0"/>
              </a:rPr>
              <a:t>complexe,il</a:t>
            </a:r>
            <a:r>
              <a:rPr lang="fr-FR" sz="1600" dirty="0">
                <a:solidFill>
                  <a:srgbClr val="404040"/>
                </a:solidFill>
                <a:latin typeface="Montserrat" panose="00000500000000000000" pitchFamily="2" charset="0"/>
              </a:rPr>
              <a:t> n'existe en général pas de séparatrice linéaire. Imaginons par exemple un plan dans lequel les points en </a:t>
            </a:r>
            <a:r>
              <a:rPr lang="fr-FR" sz="1600" dirty="0" err="1">
                <a:solidFill>
                  <a:srgbClr val="404040"/>
                </a:solidFill>
                <a:latin typeface="Montserrat" panose="00000500000000000000" pitchFamily="2" charset="0"/>
              </a:rPr>
              <a:t>blue</a:t>
            </a:r>
            <a:r>
              <a:rPr lang="fr-FR" sz="1600" dirty="0">
                <a:solidFill>
                  <a:srgbClr val="404040"/>
                </a:solidFill>
                <a:latin typeface="Montserrat" panose="00000500000000000000" pitchFamily="2" charset="0"/>
              </a:rPr>
              <a:t>  sont regroupés à l'intérieur d'un cercle, avec des points rouge  tout autour : aucun séparateur linéaire ne peut correctement séparer les groupes : le problème n'est pas linéairement séparable. Il n'existe pas d'hyperplan séparateur. </a:t>
            </a:r>
          </a:p>
          <a:p>
            <a:pPr>
              <a:lnSpc>
                <a:spcPct val="150000"/>
              </a:lnSpc>
            </a:pPr>
            <a:r>
              <a:rPr lang="fr-FR" sz="1600" dirty="0">
                <a:solidFill>
                  <a:srgbClr val="404040"/>
                </a:solidFill>
                <a:latin typeface="Montserrat" panose="00000500000000000000" pitchFamily="2" charset="0"/>
              </a:rPr>
              <a:t>Cependant il existe une astuce pour éventuellement tenter de </a:t>
            </a:r>
            <a:r>
              <a:rPr lang="fr-FR" sz="1600" dirty="0" err="1">
                <a:solidFill>
                  <a:srgbClr val="404040"/>
                </a:solidFill>
                <a:latin typeface="Montserrat" panose="00000500000000000000" pitchFamily="2" charset="0"/>
              </a:rPr>
              <a:t>separer</a:t>
            </a:r>
            <a:r>
              <a:rPr lang="fr-FR" sz="1600" dirty="0">
                <a:solidFill>
                  <a:srgbClr val="404040"/>
                </a:solidFill>
                <a:latin typeface="Montserrat" panose="00000500000000000000" pitchFamily="2" charset="0"/>
              </a:rPr>
              <a:t> un jeux de </a:t>
            </a:r>
            <a:r>
              <a:rPr lang="fr-FR" sz="1600" dirty="0" err="1">
                <a:solidFill>
                  <a:srgbClr val="404040"/>
                </a:solidFill>
                <a:latin typeface="Montserrat" panose="00000500000000000000" pitchFamily="2" charset="0"/>
              </a:rPr>
              <a:t>donnee</a:t>
            </a:r>
            <a:r>
              <a:rPr lang="fr-FR" sz="1600" dirty="0">
                <a:solidFill>
                  <a:srgbClr val="404040"/>
                </a:solidFill>
                <a:latin typeface="Montserrat" panose="00000500000000000000" pitchFamily="2" charset="0"/>
              </a:rPr>
              <a:t> non </a:t>
            </a:r>
            <a:r>
              <a:rPr lang="fr-FR" sz="1600" dirty="0" err="1">
                <a:solidFill>
                  <a:srgbClr val="404040"/>
                </a:solidFill>
                <a:latin typeface="Montserrat" panose="00000500000000000000" pitchFamily="2" charset="0"/>
              </a:rPr>
              <a:t>lineairement</a:t>
            </a:r>
            <a:r>
              <a:rPr lang="fr-FR" sz="1600" dirty="0">
                <a:solidFill>
                  <a:srgbClr val="404040"/>
                </a:solidFill>
                <a:latin typeface="Montserrat" panose="00000500000000000000" pitchFamily="2" charset="0"/>
              </a:rPr>
              <a:t> </a:t>
            </a:r>
            <a:r>
              <a:rPr lang="fr-FR" sz="1600" dirty="0" err="1">
                <a:solidFill>
                  <a:srgbClr val="404040"/>
                </a:solidFill>
                <a:latin typeface="Montserrat" panose="00000500000000000000" pitchFamily="2" charset="0"/>
              </a:rPr>
              <a:t>separable:Passer</a:t>
            </a:r>
            <a:r>
              <a:rPr lang="fr-FR" sz="1600" dirty="0">
                <a:solidFill>
                  <a:srgbClr val="404040"/>
                </a:solidFill>
                <a:latin typeface="Montserrat" panose="00000500000000000000" pitchFamily="2" charset="0"/>
              </a:rPr>
              <a:t> en dimension </a:t>
            </a:r>
            <a:r>
              <a:rPr lang="fr-FR" sz="1600" dirty="0" err="1">
                <a:solidFill>
                  <a:srgbClr val="404040"/>
                </a:solidFill>
                <a:latin typeface="Montserrat" panose="00000500000000000000" pitchFamily="2" charset="0"/>
              </a:rPr>
              <a:t>superieure</a:t>
            </a:r>
            <a:r>
              <a:rPr lang="fr-FR" sz="1600" dirty="0">
                <a:solidFill>
                  <a:srgbClr val="404040"/>
                </a:solidFill>
                <a:latin typeface="Montserrat" panose="00000500000000000000" pitchFamily="2" charset="0"/>
              </a:rPr>
              <a:t> </a:t>
            </a:r>
            <a:r>
              <a:rPr lang="fr-FR" sz="1600" dirty="0" err="1">
                <a:solidFill>
                  <a:srgbClr val="404040"/>
                </a:solidFill>
                <a:latin typeface="Montserrat" panose="00000500000000000000" pitchFamily="2" charset="0"/>
              </a:rPr>
              <a:t>grace</a:t>
            </a:r>
            <a:r>
              <a:rPr lang="fr-FR" sz="1600" dirty="0">
                <a:solidFill>
                  <a:srgbClr val="404040"/>
                </a:solidFill>
                <a:latin typeface="Montserrat" panose="00000500000000000000" pitchFamily="2" charset="0"/>
              </a:rPr>
              <a:t> a l’astuce du noyau (voir </a:t>
            </a:r>
            <a:r>
              <a:rPr lang="fr-FR" sz="1600" dirty="0" err="1">
                <a:solidFill>
                  <a:srgbClr val="404040"/>
                </a:solidFill>
                <a:latin typeface="Montserrat" panose="00000500000000000000" pitchFamily="2" charset="0"/>
              </a:rPr>
              <a:t>wikipedia</a:t>
            </a:r>
            <a:r>
              <a:rPr lang="fr-FR" sz="1600" dirty="0">
                <a:solidFill>
                  <a:srgbClr val="404040"/>
                </a:solidFill>
                <a:latin typeface="Montserrat" panose="00000500000000000000" pitchFamily="2" charset="0"/>
              </a:rPr>
              <a:t> pour plus de </a:t>
            </a:r>
            <a:r>
              <a:rPr lang="fr-FR" sz="1600" dirty="0" err="1">
                <a:solidFill>
                  <a:srgbClr val="404040"/>
                </a:solidFill>
                <a:latin typeface="Montserrat" panose="00000500000000000000" pitchFamily="2" charset="0"/>
              </a:rPr>
              <a:t>details</a:t>
            </a:r>
            <a:r>
              <a:rPr lang="fr-FR" sz="1600" dirty="0">
                <a:solidFill>
                  <a:srgbClr val="404040"/>
                </a:solidFill>
                <a:latin typeface="Montserrat" panose="00000500000000000000" pitchFamily="2" charset="0"/>
              </a:rPr>
              <a:t>)</a:t>
            </a:r>
          </a:p>
        </p:txBody>
      </p:sp>
      <p:pic>
        <p:nvPicPr>
          <p:cNvPr id="7" name="Image 6">
            <a:extLst>
              <a:ext uri="{FF2B5EF4-FFF2-40B4-BE49-F238E27FC236}">
                <a16:creationId xmlns:a16="http://schemas.microsoft.com/office/drawing/2014/main" id="{3C218315-1567-8E84-9375-CF7BAB2BB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4358" y="222584"/>
            <a:ext cx="2743902" cy="2679878"/>
          </a:xfrm>
          <a:prstGeom prst="rect">
            <a:avLst/>
          </a:prstGeom>
        </p:spPr>
      </p:pic>
      <p:sp>
        <p:nvSpPr>
          <p:cNvPr id="10" name="ZoneTexte 9">
            <a:extLst>
              <a:ext uri="{FF2B5EF4-FFF2-40B4-BE49-F238E27FC236}">
                <a16:creationId xmlns:a16="http://schemas.microsoft.com/office/drawing/2014/main" id="{3F8EC23A-F76C-B5E0-B0C4-7DA7C9C8EF1D}"/>
              </a:ext>
            </a:extLst>
          </p:cNvPr>
          <p:cNvSpPr txBox="1"/>
          <p:nvPr/>
        </p:nvSpPr>
        <p:spPr>
          <a:xfrm>
            <a:off x="3768172" y="1377857"/>
            <a:ext cx="6351104" cy="369332"/>
          </a:xfrm>
          <a:prstGeom prst="rect">
            <a:avLst/>
          </a:prstGeom>
          <a:noFill/>
        </p:spPr>
        <p:txBody>
          <a:bodyPr wrap="square" rtlCol="0">
            <a:spAutoFit/>
          </a:bodyPr>
          <a:lstStyle/>
          <a:p>
            <a:r>
              <a:rPr lang="fr-FR" dirty="0">
                <a:solidFill>
                  <a:srgbClr val="4C51BC"/>
                </a:solidFill>
              </a:rPr>
              <a:t>Figure 9 : Données d'entraînement non linéairement séparables</a:t>
            </a:r>
          </a:p>
        </p:txBody>
      </p:sp>
      <p:pic>
        <p:nvPicPr>
          <p:cNvPr id="13" name="Image 12">
            <a:extLst>
              <a:ext uri="{FF2B5EF4-FFF2-40B4-BE49-F238E27FC236}">
                <a16:creationId xmlns:a16="http://schemas.microsoft.com/office/drawing/2014/main" id="{C7F47B18-4E21-25F5-4AA0-209FDC6AAE7E}"/>
              </a:ext>
            </a:extLst>
          </p:cNvPr>
          <p:cNvPicPr>
            <a:picLocks noChangeAspect="1"/>
          </p:cNvPicPr>
          <p:nvPr/>
        </p:nvPicPr>
        <p:blipFill rotWithShape="1">
          <a:blip r:embed="rId3">
            <a:extLst>
              <a:ext uri="{28A0092B-C50C-407E-A947-70E740481C1C}">
                <a14:useLocalDpi xmlns:a14="http://schemas.microsoft.com/office/drawing/2010/main" val="0"/>
              </a:ext>
            </a:extLst>
          </a:blip>
          <a:srcRect t="-32250" r="29184" b="-32250"/>
          <a:stretch/>
        </p:blipFill>
        <p:spPr>
          <a:xfrm>
            <a:off x="6040158" y="2173170"/>
            <a:ext cx="6010328" cy="4497183"/>
          </a:xfrm>
          <a:prstGeom prst="rect">
            <a:avLst/>
          </a:prstGeom>
        </p:spPr>
      </p:pic>
    </p:spTree>
    <p:extLst>
      <p:ext uri="{BB962C8B-B14F-4D97-AF65-F5344CB8AC3E}">
        <p14:creationId xmlns:p14="http://schemas.microsoft.com/office/powerpoint/2010/main" val="1065594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6EC3F5-C1E0-01FA-4958-46462464DEFB}"/>
              </a:ext>
            </a:extLst>
          </p:cNvPr>
          <p:cNvSpPr/>
          <p:nvPr/>
        </p:nvSpPr>
        <p:spPr>
          <a:xfrm>
            <a:off x="3598986" y="4448361"/>
            <a:ext cx="8593014" cy="2794995"/>
          </a:xfrm>
          <a:prstGeom prst="rect">
            <a:avLst/>
          </a:prstGeom>
          <a:solidFill>
            <a:srgbClr val="4DB2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648603"/>
            <a:ext cx="5174815"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Cas pratique sur python</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18373" y="1653365"/>
            <a:ext cx="11773627" cy="2794996"/>
          </a:xfrm>
          <a:prstGeom prst="rect">
            <a:avLst/>
          </a:prstGeom>
          <a:noFill/>
        </p:spPr>
        <p:txBody>
          <a:bodyPr wrap="square" rtlCol="0">
            <a:spAutoFit/>
          </a:bodyPr>
          <a:lstStyle/>
          <a:p>
            <a:pPr algn="just">
              <a:lnSpc>
                <a:spcPct val="150000"/>
              </a:lnSpc>
            </a:pPr>
            <a:r>
              <a:rPr lang="fr-FR" sz="1700" dirty="0">
                <a:solidFill>
                  <a:schemeClr val="accent4">
                    <a:lumMod val="50000"/>
                  </a:schemeClr>
                </a:solidFill>
                <a:latin typeface="Montserrat" panose="00000500000000000000" pitchFamily="2" charset="0"/>
              </a:rPr>
              <a:t>Nous avons décidé de ne pas utiliser VGG16 pour deux raisons :</a:t>
            </a:r>
          </a:p>
          <a:p>
            <a:pPr algn="just">
              <a:lnSpc>
                <a:spcPct val="150000"/>
              </a:lnSpc>
            </a:pPr>
            <a:r>
              <a:rPr lang="fr-FR" sz="1700" dirty="0">
                <a:solidFill>
                  <a:schemeClr val="accent4">
                    <a:lumMod val="50000"/>
                  </a:schemeClr>
                </a:solidFill>
                <a:latin typeface="Montserrat" panose="00000500000000000000" pitchFamily="2" charset="0"/>
              </a:rPr>
              <a:t>-</a:t>
            </a:r>
            <a:r>
              <a:rPr lang="fr-FR" sz="1700" dirty="0">
                <a:solidFill>
                  <a:srgbClr val="4DB2BB"/>
                </a:solidFill>
                <a:latin typeface="Montserrat" panose="00000500000000000000" pitchFamily="2" charset="0"/>
              </a:rPr>
              <a:t>Pré-entraînement</a:t>
            </a:r>
            <a:r>
              <a:rPr lang="fr-FR" sz="1700" dirty="0">
                <a:solidFill>
                  <a:schemeClr val="accent4">
                    <a:lumMod val="50000"/>
                  </a:schemeClr>
                </a:solidFill>
                <a:latin typeface="Montserrat" panose="00000500000000000000" pitchFamily="2" charset="0"/>
              </a:rPr>
              <a:t> : VGG16 est un modèle pré-entraîné dont les caractéristiques extraites sont déjà suffisamment élaborées pour la plupart des tâches de classification, rendant l'utilisation d'un SVM pour la classification redondante.</a:t>
            </a:r>
          </a:p>
          <a:p>
            <a:pPr algn="just">
              <a:lnSpc>
                <a:spcPct val="150000"/>
              </a:lnSpc>
            </a:pPr>
            <a:r>
              <a:rPr lang="fr-FR" sz="1700" dirty="0">
                <a:solidFill>
                  <a:schemeClr val="accent4">
                    <a:lumMod val="50000"/>
                  </a:schemeClr>
                </a:solidFill>
                <a:latin typeface="Montserrat" panose="00000500000000000000" pitchFamily="2" charset="0"/>
              </a:rPr>
              <a:t>- </a:t>
            </a:r>
            <a:r>
              <a:rPr lang="fr-FR" sz="1700" dirty="0">
                <a:solidFill>
                  <a:srgbClr val="4DB2BB"/>
                </a:solidFill>
                <a:latin typeface="Montserrat" panose="00000500000000000000" pitchFamily="2" charset="0"/>
              </a:rPr>
              <a:t>Besoins pédagogiques </a:t>
            </a:r>
            <a:r>
              <a:rPr lang="fr-FR" sz="1700" dirty="0">
                <a:solidFill>
                  <a:schemeClr val="accent4">
                    <a:lumMod val="50000"/>
                  </a:schemeClr>
                </a:solidFill>
                <a:latin typeface="Montserrat" panose="00000500000000000000" pitchFamily="2" charset="0"/>
              </a:rPr>
              <a:t>: Pour des raisons pédagogiques, nous souhaitons obtenir des visualisations des caractéristiques. Cependant, VGG16 fournit un vecteur de caractéristiques de grande taille, ce qui rend difficile l'interprétation et la visualisation des caractéristiques extraites.</a:t>
            </a: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Choix des auteurs</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4C51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4C5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Image 12">
            <a:extLst>
              <a:ext uri="{FF2B5EF4-FFF2-40B4-BE49-F238E27FC236}">
                <a16:creationId xmlns:a16="http://schemas.microsoft.com/office/drawing/2014/main" id="{8E664011-EB90-F563-4B21-787B922B449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49" b="89933" l="5579" r="52237">
                        <a14:foregroundMark x1="50368" y1="30083" x2="50763" y2="31228"/>
                        <a14:foregroundMark x1="52237" y1="31228" x2="52237" y2="31228"/>
                        <a14:foregroundMark x1="50000" y1="31228" x2="50000" y2="31228"/>
                        <a14:foregroundMark x1="15763" y1="23332" x2="9711" y2="50020"/>
                        <a14:foregroundMark x1="9711" y1="50020" x2="21553" y2="72641"/>
                        <a14:foregroundMark x1="21553" y1="72641" x2="40763" y2="79353"/>
                        <a14:foregroundMark x1="40763" y1="79353" x2="48658" y2="52665"/>
                        <a14:foregroundMark x1="48658" y1="52665" x2="51421" y2="26135"/>
                        <a14:foregroundMark x1="51421" y1="26135" x2="33421" y2="19187"/>
                        <a14:foregroundMark x1="33421" y1="19187" x2="15763" y2="23648"/>
                      </a14:backgroundRemoval>
                    </a14:imgEffect>
                  </a14:imgLayer>
                </a14:imgProps>
              </a:ext>
              <a:ext uri="{28A0092B-C50C-407E-A947-70E740481C1C}">
                <a14:useLocalDpi xmlns:a14="http://schemas.microsoft.com/office/drawing/2010/main" val="0"/>
              </a:ext>
            </a:extLst>
          </a:blip>
          <a:srcRect r="44122"/>
          <a:stretch/>
        </p:blipFill>
        <p:spPr>
          <a:xfrm>
            <a:off x="951605" y="4448361"/>
            <a:ext cx="2433977" cy="2903553"/>
          </a:xfrm>
          <a:prstGeom prst="rect">
            <a:avLst/>
          </a:prstGeom>
          <a:effectLst>
            <a:softEdge rad="63500"/>
          </a:effectLst>
        </p:spPr>
      </p:pic>
      <p:sp>
        <p:nvSpPr>
          <p:cNvPr id="4" name="TextBox 6">
            <a:extLst>
              <a:ext uri="{FF2B5EF4-FFF2-40B4-BE49-F238E27FC236}">
                <a16:creationId xmlns:a16="http://schemas.microsoft.com/office/drawing/2014/main" id="{1DA1A381-A4F8-4D67-6213-A76693CBF374}"/>
              </a:ext>
            </a:extLst>
          </p:cNvPr>
          <p:cNvSpPr txBox="1"/>
          <p:nvPr/>
        </p:nvSpPr>
        <p:spPr>
          <a:xfrm>
            <a:off x="3705589" y="4455419"/>
            <a:ext cx="7759579" cy="2010166"/>
          </a:xfrm>
          <a:prstGeom prst="rect">
            <a:avLst/>
          </a:prstGeom>
          <a:noFill/>
        </p:spPr>
        <p:txBody>
          <a:bodyPr wrap="square" rtlCol="0">
            <a:spAutoFit/>
          </a:bodyPr>
          <a:lstStyle/>
          <a:p>
            <a:pPr algn="just">
              <a:lnSpc>
                <a:spcPct val="150000"/>
              </a:lnSpc>
            </a:pPr>
            <a:r>
              <a:rPr lang="fr-FR" sz="1700" dirty="0">
                <a:solidFill>
                  <a:schemeClr val="bg2"/>
                </a:solidFill>
                <a:latin typeface="Montserrat" panose="00000500000000000000" pitchFamily="2" charset="0"/>
              </a:rPr>
              <a:t>Nous avons opté pour une extraction manuelle ; par exemple, pour des images de fleurs, nous pouvons nous intéresser à la longueur du pétale, à la largeur du pétale, ainsi qu'à la longueur et à la largeur du sépale. Justement, il existe une base de données appelée Iris qui fournit ces mesures pour différents échantillons de fleurs. </a:t>
            </a:r>
          </a:p>
        </p:txBody>
      </p:sp>
    </p:spTree>
    <p:extLst>
      <p:ext uri="{BB962C8B-B14F-4D97-AF65-F5344CB8AC3E}">
        <p14:creationId xmlns:p14="http://schemas.microsoft.com/office/powerpoint/2010/main" val="2512545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ED3DF4-97E5-AEB7-B9A1-6337413AF97F}"/>
              </a:ext>
            </a:extLst>
          </p:cNvPr>
          <p:cNvSpPr txBox="1"/>
          <p:nvPr/>
        </p:nvSpPr>
        <p:spPr>
          <a:xfrm>
            <a:off x="356183" y="648603"/>
            <a:ext cx="5174815" cy="584775"/>
          </a:xfrm>
          <a:prstGeom prst="rect">
            <a:avLst/>
          </a:prstGeom>
          <a:noFill/>
        </p:spPr>
        <p:txBody>
          <a:bodyPr wrap="none" rtlCol="0">
            <a:spAutoFit/>
          </a:bodyPr>
          <a:lstStyle/>
          <a:p>
            <a:r>
              <a:rPr lang="fr-FR" sz="3200" b="1" dirty="0">
                <a:solidFill>
                  <a:srgbClr val="4C51BC"/>
                </a:solidFill>
                <a:latin typeface="Montserrat" panose="00000500000000000000" pitchFamily="2" charset="0"/>
              </a:rPr>
              <a:t>Cas pratique sur python</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18373" y="1653365"/>
            <a:ext cx="11773627" cy="1225335"/>
          </a:xfrm>
          <a:prstGeom prst="rect">
            <a:avLst/>
          </a:prstGeom>
          <a:noFill/>
        </p:spPr>
        <p:txBody>
          <a:bodyPr wrap="square" rtlCol="0">
            <a:spAutoFit/>
          </a:bodyPr>
          <a:lstStyle/>
          <a:p>
            <a:pPr algn="just">
              <a:lnSpc>
                <a:spcPct val="150000"/>
              </a:lnSpc>
            </a:pPr>
            <a:r>
              <a:rPr lang="fr-FR" sz="1700" dirty="0">
                <a:solidFill>
                  <a:schemeClr val="accent4">
                    <a:lumMod val="50000"/>
                  </a:schemeClr>
                </a:solidFill>
                <a:latin typeface="Montserrat" panose="00000500000000000000" pitchFamily="2" charset="0"/>
              </a:rPr>
              <a:t> Ce jeu de données comprend un total de 150 observations, réparties de manière égale entre les trois espèces de fleurs d'iris (</a:t>
            </a:r>
            <a:r>
              <a:rPr lang="fr-FR" sz="1700" dirty="0" err="1">
                <a:solidFill>
                  <a:schemeClr val="accent4">
                    <a:lumMod val="50000"/>
                  </a:schemeClr>
                </a:solidFill>
                <a:latin typeface="Montserrat" panose="00000500000000000000" pitchFamily="2" charset="0"/>
              </a:rPr>
              <a:t>setosa</a:t>
            </a:r>
            <a:r>
              <a:rPr lang="fr-FR" sz="1700" dirty="0">
                <a:solidFill>
                  <a:schemeClr val="accent4">
                    <a:lumMod val="50000"/>
                  </a:schemeClr>
                </a:solidFill>
                <a:latin typeface="Montserrat" panose="00000500000000000000" pitchFamily="2" charset="0"/>
              </a:rPr>
              <a:t>, </a:t>
            </a:r>
            <a:r>
              <a:rPr lang="fr-FR" sz="1700" dirty="0" err="1">
                <a:solidFill>
                  <a:schemeClr val="accent4">
                    <a:lumMod val="50000"/>
                  </a:schemeClr>
                </a:solidFill>
                <a:latin typeface="Montserrat" panose="00000500000000000000" pitchFamily="2" charset="0"/>
              </a:rPr>
              <a:t>virginica</a:t>
            </a:r>
            <a:r>
              <a:rPr lang="fr-FR" sz="1700" dirty="0">
                <a:solidFill>
                  <a:schemeClr val="accent4">
                    <a:lumMod val="50000"/>
                  </a:schemeClr>
                </a:solidFill>
                <a:latin typeface="Montserrat" panose="00000500000000000000" pitchFamily="2" charset="0"/>
              </a:rPr>
              <a:t> et </a:t>
            </a:r>
            <a:r>
              <a:rPr lang="fr-FR" sz="1700" dirty="0" err="1">
                <a:solidFill>
                  <a:schemeClr val="accent4">
                    <a:lumMod val="50000"/>
                  </a:schemeClr>
                </a:solidFill>
                <a:latin typeface="Montserrat" panose="00000500000000000000" pitchFamily="2" charset="0"/>
              </a:rPr>
              <a:t>versicolor</a:t>
            </a:r>
            <a:r>
              <a:rPr lang="fr-FR" sz="1700" dirty="0">
                <a:solidFill>
                  <a:schemeClr val="accent4">
                    <a:lumMod val="50000"/>
                  </a:schemeClr>
                </a:solidFill>
                <a:latin typeface="Montserrat" panose="00000500000000000000" pitchFamily="2" charset="0"/>
              </a:rPr>
              <a:t>). Quatre caractéristiques sont mesurées pour chaque observation (c.-à-d. la longueur et la largeur du sépale et du pétale, en centimètres). </a:t>
            </a: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5371377" cy="419987"/>
          </a:xfrm>
          <a:prstGeom prst="rect">
            <a:avLst/>
          </a:prstGeom>
          <a:noFill/>
        </p:spPr>
        <p:txBody>
          <a:bodyPr wrap="square" rtlCol="0">
            <a:spAutoFit/>
          </a:bodyPr>
          <a:lstStyle/>
          <a:p>
            <a:pPr>
              <a:lnSpc>
                <a:spcPct val="150000"/>
              </a:lnSpc>
            </a:pPr>
            <a:r>
              <a:rPr lang="fr-FR" sz="1600" dirty="0" err="1">
                <a:solidFill>
                  <a:srgbClr val="4DB2BB"/>
                </a:solidFill>
                <a:latin typeface="Montserrat" panose="00000500000000000000" pitchFamily="2" charset="0"/>
              </a:rPr>
              <a:t>Presentation</a:t>
            </a:r>
            <a:r>
              <a:rPr lang="fr-FR" sz="1600" dirty="0">
                <a:solidFill>
                  <a:srgbClr val="4DB2BB"/>
                </a:solidFill>
                <a:latin typeface="Montserrat" panose="00000500000000000000" pitchFamily="2" charset="0"/>
              </a:rPr>
              <a:t> des fleures d’iris</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4C51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4C5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3" name="Image 22">
            <a:extLst>
              <a:ext uri="{FF2B5EF4-FFF2-40B4-BE49-F238E27FC236}">
                <a16:creationId xmlns:a16="http://schemas.microsoft.com/office/drawing/2014/main" id="{30081D22-4AF5-BE7E-D66B-3BFF6F88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1935"/>
            <a:ext cx="12191999" cy="3699480"/>
          </a:xfrm>
          <a:prstGeom prst="rect">
            <a:avLst/>
          </a:prstGeom>
        </p:spPr>
      </p:pic>
    </p:spTree>
    <p:extLst>
      <p:ext uri="{BB962C8B-B14F-4D97-AF65-F5344CB8AC3E}">
        <p14:creationId xmlns:p14="http://schemas.microsoft.com/office/powerpoint/2010/main" val="3025106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057C497E-44F8-2226-8128-0C8D55D600E7}"/>
              </a:ext>
            </a:extLst>
          </p:cNvPr>
          <p:cNvPicPr>
            <a:picLocks noChangeAspect="1"/>
          </p:cNvPicPr>
          <p:nvPr/>
        </p:nvPicPr>
        <p:blipFill>
          <a:blip r:embed="rId2">
            <a:extLst>
              <a:ext uri="{28A0092B-C50C-407E-A947-70E740481C1C}">
                <a14:useLocalDpi xmlns:a14="http://schemas.microsoft.com/office/drawing/2010/main" val="0"/>
              </a:ext>
            </a:extLst>
          </a:blip>
          <a:srcRect t="25000" b="25000"/>
          <a:stretch/>
        </p:blipFill>
        <p:spPr>
          <a:xfrm>
            <a:off x="0" y="0"/>
            <a:ext cx="12191999" cy="3429000"/>
          </a:xfrm>
          <a:prstGeom prst="rect">
            <a:avLst/>
          </a:prstGeom>
        </p:spPr>
      </p:pic>
      <p:sp>
        <p:nvSpPr>
          <p:cNvPr id="3" name="Rectangle 2">
            <a:extLst>
              <a:ext uri="{FF2B5EF4-FFF2-40B4-BE49-F238E27FC236}">
                <a16:creationId xmlns:a16="http://schemas.microsoft.com/office/drawing/2014/main" id="{17FA4497-468B-8407-90E8-4F39C01A8505}"/>
              </a:ext>
            </a:extLst>
          </p:cNvPr>
          <p:cNvSpPr/>
          <p:nvPr/>
        </p:nvSpPr>
        <p:spPr>
          <a:xfrm>
            <a:off x="-1" y="40144"/>
            <a:ext cx="12191999" cy="3429000"/>
          </a:xfrm>
          <a:prstGeom prst="rect">
            <a:avLst/>
          </a:prstGeom>
          <a:solidFill>
            <a:srgbClr val="BD504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13">
            <a:extLst>
              <a:ext uri="{FF2B5EF4-FFF2-40B4-BE49-F238E27FC236}">
                <a16:creationId xmlns:a16="http://schemas.microsoft.com/office/drawing/2014/main" id="{3FCC4675-8DB8-9CE9-424C-6674B9738661}"/>
              </a:ext>
            </a:extLst>
          </p:cNvPr>
          <p:cNvSpPr/>
          <p:nvPr/>
        </p:nvSpPr>
        <p:spPr>
          <a:xfrm>
            <a:off x="4928616" y="2261616"/>
            <a:ext cx="2334768" cy="2334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 name="Picture Placeholder 12">
            <a:extLst>
              <a:ext uri="{FF2B5EF4-FFF2-40B4-BE49-F238E27FC236}">
                <a16:creationId xmlns:a16="http://schemas.microsoft.com/office/drawing/2014/main" id="{0EE9B6ED-D3B0-E035-DA67-E10F4D9057B7}"/>
              </a:ext>
            </a:extLst>
          </p:cNvPr>
          <p:cNvPicPr>
            <a:picLocks noChangeAspect="1"/>
          </p:cNvPicPr>
          <p:nvPr/>
        </p:nvPicPr>
        <p:blipFill rotWithShape="1">
          <a:blip r:embed="rId3">
            <a:extLst>
              <a:ext uri="{28A0092B-C50C-407E-A947-70E740481C1C}">
                <a14:useLocalDpi xmlns:a14="http://schemas.microsoft.com/office/drawing/2010/main" val="0"/>
              </a:ext>
            </a:extLst>
          </a:blip>
          <a:srcRect l="23060" t="-1157" r="9987" b="50990"/>
          <a:stretch/>
        </p:blipFill>
        <p:spPr>
          <a:xfrm>
            <a:off x="5085588" y="2418588"/>
            <a:ext cx="2020824" cy="2020824"/>
          </a:xfrm>
          <a:custGeom>
            <a:avLst/>
            <a:gdLst>
              <a:gd name="connsiteX0" fmla="*/ 1010412 w 2020824"/>
              <a:gd name="connsiteY0" fmla="*/ 0 h 2020824"/>
              <a:gd name="connsiteX1" fmla="*/ 2020824 w 2020824"/>
              <a:gd name="connsiteY1" fmla="*/ 1010412 h 2020824"/>
              <a:gd name="connsiteX2" fmla="*/ 1010412 w 2020824"/>
              <a:gd name="connsiteY2" fmla="*/ 2020824 h 2020824"/>
              <a:gd name="connsiteX3" fmla="*/ 0 w 2020824"/>
              <a:gd name="connsiteY3" fmla="*/ 1010412 h 2020824"/>
              <a:gd name="connsiteX4" fmla="*/ 1010412 w 2020824"/>
              <a:gd name="connsiteY4" fmla="*/ 0 h 202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824" h="2020824">
                <a:moveTo>
                  <a:pt x="1010412" y="0"/>
                </a:moveTo>
                <a:cubicBezTo>
                  <a:pt x="1568447" y="0"/>
                  <a:pt x="2020824" y="452377"/>
                  <a:pt x="2020824" y="1010412"/>
                </a:cubicBezTo>
                <a:cubicBezTo>
                  <a:pt x="2020824" y="1568447"/>
                  <a:pt x="1568447" y="2020824"/>
                  <a:pt x="1010412" y="2020824"/>
                </a:cubicBezTo>
                <a:cubicBezTo>
                  <a:pt x="452377" y="2020824"/>
                  <a:pt x="0" y="1568447"/>
                  <a:pt x="0" y="1010412"/>
                </a:cubicBezTo>
                <a:cubicBezTo>
                  <a:pt x="0" y="452377"/>
                  <a:pt x="452377" y="0"/>
                  <a:pt x="1010412" y="0"/>
                </a:cubicBezTo>
                <a:close/>
              </a:path>
            </a:pathLst>
          </a:custGeom>
          <a:effectLst>
            <a:outerShdw blurRad="63500" sx="102000" sy="102000" algn="ctr" rotWithShape="0">
              <a:prstClr val="black">
                <a:alpha val="40000"/>
              </a:prstClr>
            </a:outerShdw>
          </a:effectLst>
        </p:spPr>
      </p:pic>
      <p:sp>
        <p:nvSpPr>
          <p:cNvPr id="6" name="Oval 14">
            <a:extLst>
              <a:ext uri="{FF2B5EF4-FFF2-40B4-BE49-F238E27FC236}">
                <a16:creationId xmlns:a16="http://schemas.microsoft.com/office/drawing/2014/main" id="{7EE7AB9C-7A8E-B7B6-B559-AA17D236A680}"/>
              </a:ext>
            </a:extLst>
          </p:cNvPr>
          <p:cNvSpPr/>
          <p:nvPr/>
        </p:nvSpPr>
        <p:spPr>
          <a:xfrm>
            <a:off x="8560308" y="2261616"/>
            <a:ext cx="2334768" cy="2334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 name="Picture Placeholder 17">
            <a:extLst>
              <a:ext uri="{FF2B5EF4-FFF2-40B4-BE49-F238E27FC236}">
                <a16:creationId xmlns:a16="http://schemas.microsoft.com/office/drawing/2014/main" id="{CEC02285-863E-AB9A-A570-159D929F6546}"/>
              </a:ext>
            </a:extLst>
          </p:cNvPr>
          <p:cNvPicPr>
            <a:picLocks noChangeAspect="1"/>
          </p:cNvPicPr>
          <p:nvPr/>
        </p:nvPicPr>
        <p:blipFill rotWithShape="1">
          <a:blip r:embed="rId4">
            <a:extLst>
              <a:ext uri="{28A0092B-C50C-407E-A947-70E740481C1C}">
                <a14:useLocalDpi xmlns:a14="http://schemas.microsoft.com/office/drawing/2010/main" val="0"/>
              </a:ext>
            </a:extLst>
          </a:blip>
          <a:srcRect l="17481" t="1074" r="32659" b="61529"/>
          <a:stretch/>
        </p:blipFill>
        <p:spPr>
          <a:xfrm>
            <a:off x="8717280" y="2418588"/>
            <a:ext cx="2020824" cy="2020824"/>
          </a:xfrm>
          <a:custGeom>
            <a:avLst/>
            <a:gdLst>
              <a:gd name="connsiteX0" fmla="*/ 1010412 w 2020824"/>
              <a:gd name="connsiteY0" fmla="*/ 0 h 2020824"/>
              <a:gd name="connsiteX1" fmla="*/ 2020824 w 2020824"/>
              <a:gd name="connsiteY1" fmla="*/ 1010412 h 2020824"/>
              <a:gd name="connsiteX2" fmla="*/ 1010412 w 2020824"/>
              <a:gd name="connsiteY2" fmla="*/ 2020824 h 2020824"/>
              <a:gd name="connsiteX3" fmla="*/ 0 w 2020824"/>
              <a:gd name="connsiteY3" fmla="*/ 1010412 h 2020824"/>
              <a:gd name="connsiteX4" fmla="*/ 1010412 w 2020824"/>
              <a:gd name="connsiteY4" fmla="*/ 0 h 202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824" h="2020824">
                <a:moveTo>
                  <a:pt x="1010412" y="0"/>
                </a:moveTo>
                <a:cubicBezTo>
                  <a:pt x="1568447" y="0"/>
                  <a:pt x="2020824" y="452377"/>
                  <a:pt x="2020824" y="1010412"/>
                </a:cubicBezTo>
                <a:cubicBezTo>
                  <a:pt x="2020824" y="1568447"/>
                  <a:pt x="1568447" y="2020824"/>
                  <a:pt x="1010412" y="2020824"/>
                </a:cubicBezTo>
                <a:cubicBezTo>
                  <a:pt x="452377" y="2020824"/>
                  <a:pt x="0" y="1568447"/>
                  <a:pt x="0" y="1010412"/>
                </a:cubicBezTo>
                <a:cubicBezTo>
                  <a:pt x="0" y="452377"/>
                  <a:pt x="452377" y="0"/>
                  <a:pt x="1010412" y="0"/>
                </a:cubicBezTo>
                <a:close/>
              </a:path>
            </a:pathLst>
          </a:custGeom>
          <a:effectLst>
            <a:outerShdw blurRad="63500" sx="102000" sy="102000" algn="ctr" rotWithShape="0">
              <a:prstClr val="black">
                <a:alpha val="40000"/>
              </a:prstClr>
            </a:outerShdw>
          </a:effectLst>
        </p:spPr>
      </p:pic>
      <p:sp>
        <p:nvSpPr>
          <p:cNvPr id="10" name="Oval 6">
            <a:extLst>
              <a:ext uri="{FF2B5EF4-FFF2-40B4-BE49-F238E27FC236}">
                <a16:creationId xmlns:a16="http://schemas.microsoft.com/office/drawing/2014/main" id="{3083B303-8D95-0C79-A8A9-9FF1AE7E8BFC}"/>
              </a:ext>
            </a:extLst>
          </p:cNvPr>
          <p:cNvSpPr/>
          <p:nvPr/>
        </p:nvSpPr>
        <p:spPr>
          <a:xfrm>
            <a:off x="1296924" y="2261616"/>
            <a:ext cx="2334768" cy="2334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Picture Placeholder 10">
            <a:extLst>
              <a:ext uri="{FF2B5EF4-FFF2-40B4-BE49-F238E27FC236}">
                <a16:creationId xmlns:a16="http://schemas.microsoft.com/office/drawing/2014/main" id="{7EB25DFC-A33F-78D8-DA68-2464C8713E66}"/>
              </a:ext>
            </a:extLst>
          </p:cNvPr>
          <p:cNvPicPr>
            <a:picLocks noChangeAspect="1"/>
          </p:cNvPicPr>
          <p:nvPr/>
        </p:nvPicPr>
        <p:blipFill rotWithShape="1">
          <a:blip r:embed="rId5">
            <a:extLst>
              <a:ext uri="{28A0092B-C50C-407E-A947-70E740481C1C}">
                <a14:useLocalDpi xmlns:a14="http://schemas.microsoft.com/office/drawing/2010/main" val="0"/>
              </a:ext>
            </a:extLst>
          </a:blip>
          <a:srcRect l="-11756" t="-6724" r="-21577" b="6724"/>
          <a:stretch/>
        </p:blipFill>
        <p:spPr>
          <a:xfrm>
            <a:off x="1453896" y="2418588"/>
            <a:ext cx="2020824" cy="2020824"/>
          </a:xfrm>
          <a:custGeom>
            <a:avLst/>
            <a:gdLst>
              <a:gd name="connsiteX0" fmla="*/ 1010412 w 2020824"/>
              <a:gd name="connsiteY0" fmla="*/ 0 h 2020824"/>
              <a:gd name="connsiteX1" fmla="*/ 2020824 w 2020824"/>
              <a:gd name="connsiteY1" fmla="*/ 1010412 h 2020824"/>
              <a:gd name="connsiteX2" fmla="*/ 1010412 w 2020824"/>
              <a:gd name="connsiteY2" fmla="*/ 2020824 h 2020824"/>
              <a:gd name="connsiteX3" fmla="*/ 0 w 2020824"/>
              <a:gd name="connsiteY3" fmla="*/ 1010412 h 2020824"/>
              <a:gd name="connsiteX4" fmla="*/ 1010412 w 2020824"/>
              <a:gd name="connsiteY4" fmla="*/ 0 h 202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824" h="2020824">
                <a:moveTo>
                  <a:pt x="1010412" y="0"/>
                </a:moveTo>
                <a:cubicBezTo>
                  <a:pt x="1568447" y="0"/>
                  <a:pt x="2020824" y="452377"/>
                  <a:pt x="2020824" y="1010412"/>
                </a:cubicBezTo>
                <a:cubicBezTo>
                  <a:pt x="2020824" y="1568447"/>
                  <a:pt x="1568447" y="2020824"/>
                  <a:pt x="1010412" y="2020824"/>
                </a:cubicBezTo>
                <a:cubicBezTo>
                  <a:pt x="452377" y="2020824"/>
                  <a:pt x="0" y="1568447"/>
                  <a:pt x="0" y="1010412"/>
                </a:cubicBezTo>
                <a:cubicBezTo>
                  <a:pt x="0" y="452377"/>
                  <a:pt x="452377" y="0"/>
                  <a:pt x="1010412" y="0"/>
                </a:cubicBezTo>
                <a:close/>
              </a:path>
            </a:pathLst>
          </a:custGeom>
          <a:effectLst>
            <a:outerShdw blurRad="63500" sx="102000" sy="102000" algn="ctr" rotWithShape="0">
              <a:prstClr val="black">
                <a:alpha val="40000"/>
              </a:prstClr>
            </a:outerShdw>
          </a:effectLst>
        </p:spPr>
      </p:pic>
      <p:sp>
        <p:nvSpPr>
          <p:cNvPr id="12" name="TextBox 21">
            <a:extLst>
              <a:ext uri="{FF2B5EF4-FFF2-40B4-BE49-F238E27FC236}">
                <a16:creationId xmlns:a16="http://schemas.microsoft.com/office/drawing/2014/main" id="{95E0D3A3-1627-BC46-1C78-DCFFD4687748}"/>
              </a:ext>
            </a:extLst>
          </p:cNvPr>
          <p:cNvSpPr txBox="1"/>
          <p:nvPr/>
        </p:nvSpPr>
        <p:spPr>
          <a:xfrm>
            <a:off x="3234479" y="426490"/>
            <a:ext cx="5723042" cy="707886"/>
          </a:xfrm>
          <a:prstGeom prst="rect">
            <a:avLst/>
          </a:prstGeom>
          <a:noFill/>
        </p:spPr>
        <p:txBody>
          <a:bodyPr wrap="none" rtlCol="0">
            <a:spAutoFit/>
          </a:bodyPr>
          <a:lstStyle/>
          <a:p>
            <a:pPr algn="ctr"/>
            <a:r>
              <a:rPr lang="fr-FR" sz="4000" b="1" dirty="0">
                <a:solidFill>
                  <a:schemeClr val="bg1"/>
                </a:solidFill>
                <a:latin typeface="Montserrat" panose="00000500000000000000" pitchFamily="2" charset="0"/>
              </a:rPr>
              <a:t>Les auteurs du projet</a:t>
            </a:r>
          </a:p>
        </p:txBody>
      </p:sp>
      <p:sp>
        <p:nvSpPr>
          <p:cNvPr id="13" name="TextBox 22">
            <a:extLst>
              <a:ext uri="{FF2B5EF4-FFF2-40B4-BE49-F238E27FC236}">
                <a16:creationId xmlns:a16="http://schemas.microsoft.com/office/drawing/2014/main" id="{72D137E8-9F00-F5E3-43B9-969B6B27FC81}"/>
              </a:ext>
            </a:extLst>
          </p:cNvPr>
          <p:cNvSpPr txBox="1"/>
          <p:nvPr/>
        </p:nvSpPr>
        <p:spPr>
          <a:xfrm>
            <a:off x="4545898" y="5569718"/>
            <a:ext cx="6809458" cy="1234953"/>
          </a:xfrm>
          <a:prstGeom prst="rect">
            <a:avLst/>
          </a:prstGeom>
          <a:noFill/>
        </p:spPr>
        <p:txBody>
          <a:bodyPr wrap="square" rtlCol="0">
            <a:spAutoFit/>
          </a:bodyPr>
          <a:lstStyle/>
          <a:p>
            <a:pPr algn="ctr">
              <a:lnSpc>
                <a:spcPct val="150000"/>
              </a:lnSpc>
            </a:pPr>
            <a:r>
              <a:rPr lang="fr-FR" sz="5400" dirty="0">
                <a:solidFill>
                  <a:srgbClr val="4DB2BB"/>
                </a:solidFill>
                <a:latin typeface="Covered By Your Grace" pitchFamily="2" charset="0"/>
                <a:ea typeface="SimSun-ExtB" panose="02010609060101010101" pitchFamily="49" charset="-122"/>
              </a:rPr>
              <a:t>Merci de votre attention</a:t>
            </a:r>
          </a:p>
        </p:txBody>
      </p:sp>
      <p:grpSp>
        <p:nvGrpSpPr>
          <p:cNvPr id="15" name="Group 23">
            <a:extLst>
              <a:ext uri="{FF2B5EF4-FFF2-40B4-BE49-F238E27FC236}">
                <a16:creationId xmlns:a16="http://schemas.microsoft.com/office/drawing/2014/main" id="{576AEB62-A4E7-1D2C-3C7E-84BCDAC40FEB}"/>
              </a:ext>
            </a:extLst>
          </p:cNvPr>
          <p:cNvGrpSpPr/>
          <p:nvPr/>
        </p:nvGrpSpPr>
        <p:grpSpPr>
          <a:xfrm>
            <a:off x="1412826" y="4596384"/>
            <a:ext cx="2180232" cy="1010439"/>
            <a:chOff x="1104443" y="4174920"/>
            <a:chExt cx="2180232" cy="1010439"/>
          </a:xfrm>
        </p:grpSpPr>
        <p:sp>
          <p:nvSpPr>
            <p:cNvPr id="26" name="TextBox 24">
              <a:extLst>
                <a:ext uri="{FF2B5EF4-FFF2-40B4-BE49-F238E27FC236}">
                  <a16:creationId xmlns:a16="http://schemas.microsoft.com/office/drawing/2014/main" id="{D6ACB472-9039-F566-6C26-3890D9FB4075}"/>
                </a:ext>
              </a:extLst>
            </p:cNvPr>
            <p:cNvSpPr txBox="1"/>
            <p:nvPr/>
          </p:nvSpPr>
          <p:spPr>
            <a:xfrm>
              <a:off x="1104444" y="4446695"/>
              <a:ext cx="2180231" cy="461665"/>
            </a:xfrm>
            <a:prstGeom prst="rect">
              <a:avLst/>
            </a:prstGeom>
            <a:noFill/>
          </p:spPr>
          <p:txBody>
            <a:bodyPr wrap="square" rtlCol="0">
              <a:spAutoFit/>
            </a:bodyPr>
            <a:lstStyle/>
            <a:p>
              <a:pPr algn="ctr"/>
              <a:r>
                <a:rPr lang="fr-FR" sz="1200" dirty="0">
                  <a:solidFill>
                    <a:schemeClr val="tx1">
                      <a:lumMod val="50000"/>
                      <a:lumOff val="50000"/>
                    </a:schemeClr>
                  </a:solidFill>
                  <a:latin typeface="Montserrat" panose="00000500000000000000" pitchFamily="2" charset="0"/>
                </a:rPr>
                <a:t>Elève ingénieur statisticienne économiste</a:t>
              </a:r>
            </a:p>
          </p:txBody>
        </p:sp>
        <p:sp>
          <p:nvSpPr>
            <p:cNvPr id="27" name="TextBox 25">
              <a:extLst>
                <a:ext uri="{FF2B5EF4-FFF2-40B4-BE49-F238E27FC236}">
                  <a16:creationId xmlns:a16="http://schemas.microsoft.com/office/drawing/2014/main" id="{0C98D897-BDD3-0387-5C18-9CB34E1D796B}"/>
                </a:ext>
              </a:extLst>
            </p:cNvPr>
            <p:cNvSpPr txBox="1"/>
            <p:nvPr/>
          </p:nvSpPr>
          <p:spPr>
            <a:xfrm>
              <a:off x="1104444" y="4174920"/>
              <a:ext cx="2180231" cy="369332"/>
            </a:xfrm>
            <a:prstGeom prst="rect">
              <a:avLst/>
            </a:prstGeom>
            <a:noFill/>
          </p:spPr>
          <p:txBody>
            <a:bodyPr wrap="square" rtlCol="0">
              <a:spAutoFit/>
            </a:bodyPr>
            <a:lstStyle/>
            <a:p>
              <a:pPr algn="ctr"/>
              <a:r>
                <a:rPr lang="en-US" b="1" dirty="0">
                  <a:solidFill>
                    <a:schemeClr val="accent5">
                      <a:lumMod val="75000"/>
                    </a:schemeClr>
                  </a:solidFill>
                  <a:latin typeface="Montserrat" panose="00000500000000000000" pitchFamily="2" charset="0"/>
                </a:rPr>
                <a:t>HANNA</a:t>
              </a:r>
            </a:p>
          </p:txBody>
        </p:sp>
        <p:sp>
          <p:nvSpPr>
            <p:cNvPr id="28" name="TextBox 26">
              <a:extLst>
                <a:ext uri="{FF2B5EF4-FFF2-40B4-BE49-F238E27FC236}">
                  <a16:creationId xmlns:a16="http://schemas.microsoft.com/office/drawing/2014/main" id="{DB7AD8A9-B4FE-8427-3A48-9BB768E342B0}"/>
                </a:ext>
              </a:extLst>
            </p:cNvPr>
            <p:cNvSpPr txBox="1"/>
            <p:nvPr/>
          </p:nvSpPr>
          <p:spPr>
            <a:xfrm>
              <a:off x="1104443" y="4908360"/>
              <a:ext cx="2180232" cy="276999"/>
            </a:xfrm>
            <a:prstGeom prst="rect">
              <a:avLst/>
            </a:prstGeom>
            <a:noFill/>
          </p:spPr>
          <p:txBody>
            <a:bodyPr wrap="square" rtlCol="0">
              <a:spAutoFit/>
            </a:bodyPr>
            <a:lstStyle/>
            <a:p>
              <a:pPr algn="ctr"/>
              <a:r>
                <a:rPr lang="fr-FR" sz="1200" dirty="0" err="1">
                  <a:solidFill>
                    <a:schemeClr val="accent5">
                      <a:lumMod val="75000"/>
                    </a:schemeClr>
                  </a:solidFill>
                  <a:latin typeface="Montserrat" panose="00000500000000000000" pitchFamily="2" charset="0"/>
                </a:rPr>
                <a:t>Econimiste</a:t>
              </a:r>
              <a:endParaRPr lang="fr-FR" sz="1200" dirty="0">
                <a:solidFill>
                  <a:schemeClr val="accent5">
                    <a:lumMod val="75000"/>
                  </a:schemeClr>
                </a:solidFill>
                <a:latin typeface="Montserrat" panose="00000500000000000000" pitchFamily="2" charset="0"/>
              </a:endParaRPr>
            </a:p>
          </p:txBody>
        </p:sp>
        <p:cxnSp>
          <p:nvCxnSpPr>
            <p:cNvPr id="29" name="Straight Connector 27">
              <a:extLst>
                <a:ext uri="{FF2B5EF4-FFF2-40B4-BE49-F238E27FC236}">
                  <a16:creationId xmlns:a16="http://schemas.microsoft.com/office/drawing/2014/main" id="{AC9958D4-72E1-E0FB-7AED-F7ED2D532F57}"/>
                </a:ext>
              </a:extLst>
            </p:cNvPr>
            <p:cNvCxnSpPr>
              <a:cxnSpLocks/>
            </p:cNvCxnSpPr>
            <p:nvPr/>
          </p:nvCxnSpPr>
          <p:spPr>
            <a:xfrm>
              <a:off x="1776722" y="4507675"/>
              <a:ext cx="8916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62">
            <a:extLst>
              <a:ext uri="{FF2B5EF4-FFF2-40B4-BE49-F238E27FC236}">
                <a16:creationId xmlns:a16="http://schemas.microsoft.com/office/drawing/2014/main" id="{1F4DC487-A799-FEF6-2E97-9ABC75C75A0D}"/>
              </a:ext>
            </a:extLst>
          </p:cNvPr>
          <p:cNvGrpSpPr/>
          <p:nvPr/>
        </p:nvGrpSpPr>
        <p:grpSpPr>
          <a:xfrm>
            <a:off x="5005884" y="4559807"/>
            <a:ext cx="2180232" cy="1010780"/>
            <a:chOff x="1104443" y="4174920"/>
            <a:chExt cx="2180232" cy="1010780"/>
          </a:xfrm>
        </p:grpSpPr>
        <p:sp>
          <p:nvSpPr>
            <p:cNvPr id="42" name="TextBox 73">
              <a:extLst>
                <a:ext uri="{FF2B5EF4-FFF2-40B4-BE49-F238E27FC236}">
                  <a16:creationId xmlns:a16="http://schemas.microsoft.com/office/drawing/2014/main" id="{4AD5CB07-4781-3094-76EB-A5E944993E58}"/>
                </a:ext>
              </a:extLst>
            </p:cNvPr>
            <p:cNvSpPr txBox="1"/>
            <p:nvPr/>
          </p:nvSpPr>
          <p:spPr>
            <a:xfrm>
              <a:off x="1104444" y="4446695"/>
              <a:ext cx="2180231" cy="461665"/>
            </a:xfrm>
            <a:prstGeom prst="rect">
              <a:avLst/>
            </a:prstGeom>
            <a:noFill/>
          </p:spPr>
          <p:txBody>
            <a:bodyPr wrap="square" rtlCol="0">
              <a:spAutoFit/>
            </a:bodyPr>
            <a:lstStyle/>
            <a:p>
              <a:pPr algn="ctr"/>
              <a:r>
                <a:rPr lang="fr-FR" sz="1200" dirty="0">
                  <a:solidFill>
                    <a:schemeClr val="tx1">
                      <a:lumMod val="50000"/>
                      <a:lumOff val="50000"/>
                    </a:schemeClr>
                  </a:solidFill>
                  <a:latin typeface="Montserrat" panose="00000500000000000000" pitchFamily="2" charset="0"/>
                </a:rPr>
                <a:t>Elève ingénieur statisticien économiste</a:t>
              </a:r>
            </a:p>
          </p:txBody>
        </p:sp>
        <p:sp>
          <p:nvSpPr>
            <p:cNvPr id="43" name="TextBox 74">
              <a:extLst>
                <a:ext uri="{FF2B5EF4-FFF2-40B4-BE49-F238E27FC236}">
                  <a16:creationId xmlns:a16="http://schemas.microsoft.com/office/drawing/2014/main" id="{13FE4623-F9B8-2546-FDD0-76FF6801468D}"/>
                </a:ext>
              </a:extLst>
            </p:cNvPr>
            <p:cNvSpPr txBox="1"/>
            <p:nvPr/>
          </p:nvSpPr>
          <p:spPr>
            <a:xfrm>
              <a:off x="1104444" y="4174920"/>
              <a:ext cx="2180231" cy="369332"/>
            </a:xfrm>
            <a:prstGeom prst="rect">
              <a:avLst/>
            </a:prstGeom>
            <a:noFill/>
          </p:spPr>
          <p:txBody>
            <a:bodyPr wrap="square" rtlCol="0">
              <a:spAutoFit/>
            </a:bodyPr>
            <a:lstStyle/>
            <a:p>
              <a:pPr algn="ctr"/>
              <a:r>
                <a:rPr lang="en-US" b="1" dirty="0" err="1">
                  <a:solidFill>
                    <a:schemeClr val="accent5">
                      <a:lumMod val="75000"/>
                    </a:schemeClr>
                  </a:solidFill>
                  <a:latin typeface="Montserrat" panose="00000500000000000000" pitchFamily="2" charset="0"/>
                </a:rPr>
                <a:t>Sadibou</a:t>
              </a:r>
              <a:endParaRPr lang="en-US" b="1" dirty="0">
                <a:solidFill>
                  <a:schemeClr val="accent5">
                    <a:lumMod val="75000"/>
                  </a:schemeClr>
                </a:solidFill>
                <a:latin typeface="Montserrat" panose="00000500000000000000" pitchFamily="2" charset="0"/>
              </a:endParaRPr>
            </a:p>
          </p:txBody>
        </p:sp>
        <p:sp>
          <p:nvSpPr>
            <p:cNvPr id="44" name="TextBox 75">
              <a:extLst>
                <a:ext uri="{FF2B5EF4-FFF2-40B4-BE49-F238E27FC236}">
                  <a16:creationId xmlns:a16="http://schemas.microsoft.com/office/drawing/2014/main" id="{16C5FF6E-68DB-3D68-96FC-FF2107A33F1A}"/>
                </a:ext>
              </a:extLst>
            </p:cNvPr>
            <p:cNvSpPr txBox="1"/>
            <p:nvPr/>
          </p:nvSpPr>
          <p:spPr>
            <a:xfrm>
              <a:off x="1104443" y="4908701"/>
              <a:ext cx="2180232" cy="276999"/>
            </a:xfrm>
            <a:prstGeom prst="rect">
              <a:avLst/>
            </a:prstGeom>
            <a:noFill/>
          </p:spPr>
          <p:txBody>
            <a:bodyPr wrap="square" rtlCol="0">
              <a:spAutoFit/>
            </a:bodyPr>
            <a:lstStyle/>
            <a:p>
              <a:pPr algn="ctr"/>
              <a:r>
                <a:rPr lang="fr-FR" sz="1200" dirty="0">
                  <a:solidFill>
                    <a:schemeClr val="accent5">
                      <a:lumMod val="75000"/>
                    </a:schemeClr>
                  </a:solidFill>
                  <a:latin typeface="Montserrat" panose="00000500000000000000" pitchFamily="2" charset="0"/>
                </a:rPr>
                <a:t>Mathématicien</a:t>
              </a:r>
            </a:p>
          </p:txBody>
        </p:sp>
        <p:cxnSp>
          <p:nvCxnSpPr>
            <p:cNvPr id="45" name="Straight Connector 76">
              <a:extLst>
                <a:ext uri="{FF2B5EF4-FFF2-40B4-BE49-F238E27FC236}">
                  <a16:creationId xmlns:a16="http://schemas.microsoft.com/office/drawing/2014/main" id="{62E9A549-4FE2-A862-52D2-C8114CBE63FC}"/>
                </a:ext>
              </a:extLst>
            </p:cNvPr>
            <p:cNvCxnSpPr>
              <a:cxnSpLocks/>
            </p:cNvCxnSpPr>
            <p:nvPr/>
          </p:nvCxnSpPr>
          <p:spPr>
            <a:xfrm>
              <a:off x="1748731" y="4487626"/>
              <a:ext cx="8916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78">
            <a:extLst>
              <a:ext uri="{FF2B5EF4-FFF2-40B4-BE49-F238E27FC236}">
                <a16:creationId xmlns:a16="http://schemas.microsoft.com/office/drawing/2014/main" id="{A6EE2EB9-81D4-BDC0-4EFE-967A2882AF30}"/>
              </a:ext>
            </a:extLst>
          </p:cNvPr>
          <p:cNvGrpSpPr/>
          <p:nvPr/>
        </p:nvGrpSpPr>
        <p:grpSpPr>
          <a:xfrm>
            <a:off x="8598942" y="4559807"/>
            <a:ext cx="2180232" cy="1010780"/>
            <a:chOff x="1104443" y="4174920"/>
            <a:chExt cx="2180232" cy="1010780"/>
          </a:xfrm>
        </p:grpSpPr>
        <p:sp>
          <p:nvSpPr>
            <p:cNvPr id="58" name="TextBox 89">
              <a:extLst>
                <a:ext uri="{FF2B5EF4-FFF2-40B4-BE49-F238E27FC236}">
                  <a16:creationId xmlns:a16="http://schemas.microsoft.com/office/drawing/2014/main" id="{8220DB77-306D-C138-BD23-D91B51A253F5}"/>
                </a:ext>
              </a:extLst>
            </p:cNvPr>
            <p:cNvSpPr txBox="1"/>
            <p:nvPr/>
          </p:nvSpPr>
          <p:spPr>
            <a:xfrm>
              <a:off x="1104444" y="4446695"/>
              <a:ext cx="2180231" cy="461665"/>
            </a:xfrm>
            <a:prstGeom prst="rect">
              <a:avLst/>
            </a:prstGeom>
            <a:noFill/>
          </p:spPr>
          <p:txBody>
            <a:bodyPr wrap="square" rtlCol="0">
              <a:spAutoFit/>
            </a:bodyPr>
            <a:lstStyle/>
            <a:p>
              <a:pPr algn="ctr"/>
              <a:r>
                <a:rPr lang="fr-FR" sz="1200" dirty="0">
                  <a:solidFill>
                    <a:schemeClr val="tx1">
                      <a:lumMod val="50000"/>
                      <a:lumOff val="50000"/>
                    </a:schemeClr>
                  </a:solidFill>
                  <a:latin typeface="Montserrat" panose="00000500000000000000" pitchFamily="2" charset="0"/>
                </a:rPr>
                <a:t>Élève ingénieur statisticien économiste</a:t>
              </a:r>
            </a:p>
          </p:txBody>
        </p:sp>
        <p:sp>
          <p:nvSpPr>
            <p:cNvPr id="59" name="TextBox 90">
              <a:extLst>
                <a:ext uri="{FF2B5EF4-FFF2-40B4-BE49-F238E27FC236}">
                  <a16:creationId xmlns:a16="http://schemas.microsoft.com/office/drawing/2014/main" id="{8B4C031C-C478-8629-FBB7-F57443BFBD5A}"/>
                </a:ext>
              </a:extLst>
            </p:cNvPr>
            <p:cNvSpPr txBox="1"/>
            <p:nvPr/>
          </p:nvSpPr>
          <p:spPr>
            <a:xfrm>
              <a:off x="1104444" y="4174920"/>
              <a:ext cx="2180231" cy="369332"/>
            </a:xfrm>
            <a:prstGeom prst="rect">
              <a:avLst/>
            </a:prstGeom>
            <a:noFill/>
          </p:spPr>
          <p:txBody>
            <a:bodyPr wrap="square" rtlCol="0">
              <a:spAutoFit/>
            </a:bodyPr>
            <a:lstStyle/>
            <a:p>
              <a:pPr algn="ctr"/>
              <a:r>
                <a:rPr lang="en-US" b="1" dirty="0">
                  <a:solidFill>
                    <a:schemeClr val="accent5">
                      <a:lumMod val="75000"/>
                    </a:schemeClr>
                  </a:solidFill>
                  <a:latin typeface="Montserrat" panose="00000500000000000000" pitchFamily="2" charset="0"/>
                </a:rPr>
                <a:t>Moussa</a:t>
              </a:r>
            </a:p>
          </p:txBody>
        </p:sp>
        <p:sp>
          <p:nvSpPr>
            <p:cNvPr id="60" name="TextBox 91">
              <a:extLst>
                <a:ext uri="{FF2B5EF4-FFF2-40B4-BE49-F238E27FC236}">
                  <a16:creationId xmlns:a16="http://schemas.microsoft.com/office/drawing/2014/main" id="{80A2C0B8-7AD7-5673-04B6-04C47D947DC3}"/>
                </a:ext>
              </a:extLst>
            </p:cNvPr>
            <p:cNvSpPr txBox="1"/>
            <p:nvPr/>
          </p:nvSpPr>
          <p:spPr>
            <a:xfrm>
              <a:off x="1104443" y="4908701"/>
              <a:ext cx="2180232" cy="276999"/>
            </a:xfrm>
            <a:prstGeom prst="rect">
              <a:avLst/>
            </a:prstGeom>
            <a:noFill/>
          </p:spPr>
          <p:txBody>
            <a:bodyPr wrap="square" rtlCol="0">
              <a:spAutoFit/>
            </a:bodyPr>
            <a:lstStyle/>
            <a:p>
              <a:pPr algn="ctr"/>
              <a:r>
                <a:rPr lang="en-US" sz="1200" dirty="0" err="1">
                  <a:solidFill>
                    <a:schemeClr val="accent5">
                      <a:lumMod val="75000"/>
                    </a:schemeClr>
                  </a:solidFill>
                  <a:latin typeface="Montserrat" panose="00000500000000000000" pitchFamily="2" charset="0"/>
                </a:rPr>
                <a:t>Mathematicien</a:t>
              </a:r>
              <a:endParaRPr lang="en-US" sz="1200" dirty="0">
                <a:solidFill>
                  <a:schemeClr val="accent5">
                    <a:lumMod val="75000"/>
                  </a:schemeClr>
                </a:solidFill>
                <a:latin typeface="Montserrat" panose="00000500000000000000" pitchFamily="2" charset="0"/>
              </a:endParaRPr>
            </a:p>
          </p:txBody>
        </p:sp>
        <p:cxnSp>
          <p:nvCxnSpPr>
            <p:cNvPr id="61" name="Straight Connector 92">
              <a:extLst>
                <a:ext uri="{FF2B5EF4-FFF2-40B4-BE49-F238E27FC236}">
                  <a16:creationId xmlns:a16="http://schemas.microsoft.com/office/drawing/2014/main" id="{EB10ED3A-E513-3DD5-8C1B-D29A7627F4EA}"/>
                </a:ext>
              </a:extLst>
            </p:cNvPr>
            <p:cNvCxnSpPr>
              <a:cxnSpLocks/>
            </p:cNvCxnSpPr>
            <p:nvPr/>
          </p:nvCxnSpPr>
          <p:spPr>
            <a:xfrm>
              <a:off x="1748732" y="4487626"/>
              <a:ext cx="8916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84" name="Image 83">
            <a:extLst>
              <a:ext uri="{FF2B5EF4-FFF2-40B4-BE49-F238E27FC236}">
                <a16:creationId xmlns:a16="http://schemas.microsoft.com/office/drawing/2014/main" id="{8FAC2607-5BC3-B4D7-793B-67F3E2549562}"/>
              </a:ext>
            </a:extLst>
          </p:cNvPr>
          <p:cNvPicPr>
            <a:picLocks noChangeAspect="1"/>
          </p:cNvPicPr>
          <p:nvPr/>
        </p:nvPicPr>
        <p:blipFill rotWithShape="1">
          <a:blip r:embed="rId6">
            <a:extLst>
              <a:ext uri="{28A0092B-C50C-407E-A947-70E740481C1C}">
                <a14:useLocalDpi xmlns:a14="http://schemas.microsoft.com/office/drawing/2010/main" val="0"/>
              </a:ext>
            </a:extLst>
          </a:blip>
          <a:srcRect l="17041" t="18772" r="32669" b="46232"/>
          <a:stretch/>
        </p:blipFill>
        <p:spPr>
          <a:xfrm>
            <a:off x="4202128" y="5980396"/>
            <a:ext cx="513700" cy="610095"/>
          </a:xfrm>
          <a:prstGeom prst="ellipse">
            <a:avLst/>
          </a:prstGeom>
        </p:spPr>
      </p:pic>
    </p:spTree>
    <p:extLst>
      <p:ext uri="{BB962C8B-B14F-4D97-AF65-F5344CB8AC3E}">
        <p14:creationId xmlns:p14="http://schemas.microsoft.com/office/powerpoint/2010/main" val="442499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6EC3F5-C1E0-01FA-4958-46462464DEFB}"/>
              </a:ext>
            </a:extLst>
          </p:cNvPr>
          <p:cNvSpPr/>
          <p:nvPr/>
        </p:nvSpPr>
        <p:spPr>
          <a:xfrm>
            <a:off x="5141542" y="2258062"/>
            <a:ext cx="7050457" cy="316448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CDED3DF4-97E5-AEB7-B9A1-6337413AF97F}"/>
              </a:ext>
            </a:extLst>
          </p:cNvPr>
          <p:cNvSpPr txBox="1"/>
          <p:nvPr/>
        </p:nvSpPr>
        <p:spPr>
          <a:xfrm>
            <a:off x="5141543" y="752667"/>
            <a:ext cx="5907386" cy="584775"/>
          </a:xfrm>
          <a:prstGeom prst="rect">
            <a:avLst/>
          </a:prstGeom>
          <a:noFill/>
        </p:spPr>
        <p:txBody>
          <a:bodyPr wrap="none" rtlCol="0">
            <a:spAutoFit/>
          </a:bodyPr>
          <a:lstStyle/>
          <a:p>
            <a:r>
              <a:rPr lang="fr-FR" sz="3200" b="1" dirty="0">
                <a:solidFill>
                  <a:srgbClr val="4DB2BB"/>
                </a:solidFill>
                <a:latin typeface="Montserrat" panose="00000500000000000000" pitchFamily="2" charset="0"/>
              </a:rPr>
              <a:t>La reconnaissance d’image</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5251047" y="1909443"/>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5141543" y="1880146"/>
            <a:ext cx="6867578" cy="3513141"/>
          </a:xfrm>
          <a:prstGeom prst="rect">
            <a:avLst/>
          </a:prstGeom>
          <a:noFill/>
        </p:spPr>
        <p:txBody>
          <a:bodyPr wrap="square" rtlCol="0">
            <a:spAutoFit/>
          </a:bodyPr>
          <a:lstStyle/>
          <a:p>
            <a:pPr algn="just">
              <a:lnSpc>
                <a:spcPct val="150000"/>
              </a:lnSpc>
            </a:pPr>
            <a:r>
              <a:rPr lang="fr-FR" sz="5400" dirty="0">
                <a:solidFill>
                  <a:srgbClr val="4DB2BB"/>
                </a:solidFill>
                <a:latin typeface="Montserrat" panose="00000500000000000000" pitchFamily="2" charset="0"/>
              </a:rPr>
              <a:t>D</a:t>
            </a:r>
            <a:r>
              <a:rPr lang="fr-FR" sz="1600" dirty="0">
                <a:solidFill>
                  <a:schemeClr val="tx1">
                    <a:lumMod val="50000"/>
                    <a:lumOff val="50000"/>
                  </a:schemeClr>
                </a:solidFill>
                <a:latin typeface="Montserrat" panose="00000500000000000000" pitchFamily="2" charset="0"/>
              </a:rPr>
              <a:t>ans le domaine de l'informatique, reproduire cette capacité de reconnaissance visuelle est un défi majeur qui a conduit au développement de diverses techniques et algorithmes de vision par ordinateur.</a:t>
            </a:r>
          </a:p>
          <a:p>
            <a:pPr algn="just">
              <a:lnSpc>
                <a:spcPct val="150000"/>
              </a:lnSpc>
            </a:pPr>
            <a:r>
              <a:rPr lang="fr-FR" sz="1600" dirty="0">
                <a:solidFill>
                  <a:schemeClr val="tx1">
                    <a:lumMod val="50000"/>
                    <a:lumOff val="50000"/>
                  </a:schemeClr>
                </a:solidFill>
                <a:latin typeface="Montserrat" panose="00000500000000000000" pitchFamily="2" charset="0"/>
              </a:rPr>
              <a:t> Mais comment un ordinateur conçoit-il une image ? Contrairement à notre perception intuitive, un ordinateur traite les images sous forme de données numériques.</a:t>
            </a:r>
            <a:endParaRPr lang="en-US" sz="1600" dirty="0">
              <a:solidFill>
                <a:schemeClr val="tx1">
                  <a:lumMod val="50000"/>
                  <a:lumOff val="50000"/>
                </a:schemeClr>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5141543" y="1295371"/>
            <a:ext cx="3790425"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Dichotomie homme-machine</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4DB2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4DB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Image 9">
            <a:extLst>
              <a:ext uri="{FF2B5EF4-FFF2-40B4-BE49-F238E27FC236}">
                <a16:creationId xmlns:a16="http://schemas.microsoft.com/office/drawing/2014/main" id="{830ABA6E-8F02-938E-3BBC-DF73541BF20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l="-2435" t="-51407" r="2435" b="51407"/>
          <a:stretch/>
        </p:blipFill>
        <p:spPr>
          <a:xfrm flipH="1">
            <a:off x="566587" y="-1300480"/>
            <a:ext cx="4173014" cy="6723029"/>
          </a:xfrm>
          <a:prstGeom prst="rect">
            <a:avLst/>
          </a:prstGeom>
        </p:spPr>
      </p:pic>
    </p:spTree>
    <p:extLst>
      <p:ext uri="{BB962C8B-B14F-4D97-AF65-F5344CB8AC3E}">
        <p14:creationId xmlns:p14="http://schemas.microsoft.com/office/powerpoint/2010/main" val="3763946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6EC3F5-C1E0-01FA-4958-46462464DEFB}"/>
              </a:ext>
            </a:extLst>
          </p:cNvPr>
          <p:cNvSpPr/>
          <p:nvPr/>
        </p:nvSpPr>
        <p:spPr>
          <a:xfrm>
            <a:off x="356183" y="1858008"/>
            <a:ext cx="11370131" cy="725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752667"/>
            <a:ext cx="5907386" cy="584775"/>
          </a:xfrm>
          <a:prstGeom prst="rect">
            <a:avLst/>
          </a:prstGeom>
          <a:noFill/>
        </p:spPr>
        <p:txBody>
          <a:bodyPr wrap="none" rtlCol="0">
            <a:spAutoFit/>
          </a:bodyPr>
          <a:lstStyle/>
          <a:p>
            <a:r>
              <a:rPr lang="fr-FR" sz="3200" b="1" dirty="0">
                <a:solidFill>
                  <a:srgbClr val="4DB2BB"/>
                </a:solidFill>
                <a:latin typeface="Montserrat" panose="00000500000000000000" pitchFamily="2" charset="0"/>
              </a:rPr>
              <a:t>La reconnaissance d’image</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465688" y="1758540"/>
            <a:ext cx="11134777" cy="1527982"/>
          </a:xfrm>
          <a:prstGeom prst="rect">
            <a:avLst/>
          </a:prstGeom>
          <a:noFill/>
        </p:spPr>
        <p:txBody>
          <a:bodyPr wrap="square" rtlCol="0">
            <a:spAutoFit/>
          </a:bodyPr>
          <a:lstStyle/>
          <a:p>
            <a:pPr algn="just">
              <a:lnSpc>
                <a:spcPct val="150000"/>
              </a:lnSpc>
            </a:pPr>
            <a:r>
              <a:rPr lang="fr-FR" sz="1600" dirty="0">
                <a:solidFill>
                  <a:schemeClr val="tx1">
                    <a:lumMod val="50000"/>
                    <a:lumOff val="50000"/>
                  </a:schemeClr>
                </a:solidFill>
                <a:latin typeface="Montserrat" panose="00000500000000000000" pitchFamily="2" charset="0"/>
              </a:rPr>
              <a:t>Une image numérique est représentée par </a:t>
            </a:r>
            <a:r>
              <a:rPr lang="fr-FR" sz="1600" dirty="0">
                <a:solidFill>
                  <a:srgbClr val="4DB2BB"/>
                </a:solidFill>
                <a:latin typeface="Montserrat" panose="00000500000000000000" pitchFamily="2" charset="0"/>
              </a:rPr>
              <a:t>une matrice de pixels</a:t>
            </a:r>
            <a:r>
              <a:rPr lang="fr-FR" sz="1600" dirty="0">
                <a:solidFill>
                  <a:schemeClr val="tx1">
                    <a:lumMod val="50000"/>
                    <a:lumOff val="50000"/>
                  </a:schemeClr>
                </a:solidFill>
                <a:latin typeface="Montserrat" panose="00000500000000000000" pitchFamily="2" charset="0"/>
              </a:rPr>
              <a:t>. Chaque pixel est un petit point qui porte plusieurs informations clés : sa position, ses composantes de couleur, et parfois sa transparence.</a:t>
            </a:r>
          </a:p>
          <a:p>
            <a:pPr algn="just">
              <a:lnSpc>
                <a:spcPct val="150000"/>
              </a:lnSpc>
            </a:pPr>
            <a:endParaRPr lang="fr-FR" sz="1600" dirty="0">
              <a:solidFill>
                <a:schemeClr val="tx1">
                  <a:lumMod val="50000"/>
                  <a:lumOff val="50000"/>
                </a:schemeClr>
              </a:solidFill>
              <a:latin typeface="Montserrat" panose="00000500000000000000" pitchFamily="2" charset="0"/>
            </a:endParaRPr>
          </a:p>
          <a:p>
            <a:pPr algn="just">
              <a:lnSpc>
                <a:spcPct val="150000"/>
              </a:lnSpc>
            </a:pPr>
            <a:endParaRPr lang="en-US" sz="1600" dirty="0">
              <a:solidFill>
                <a:schemeClr val="tx1">
                  <a:lumMod val="50000"/>
                  <a:lumOff val="50000"/>
                </a:schemeClr>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3790425"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Dichotomie homme-machine</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4DB2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4DB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Google Shape;624;p51">
            <a:extLst>
              <a:ext uri="{FF2B5EF4-FFF2-40B4-BE49-F238E27FC236}">
                <a16:creationId xmlns:a16="http://schemas.microsoft.com/office/drawing/2014/main" id="{27EEF13B-86B8-BED1-9F34-922D63292185}"/>
              </a:ext>
            </a:extLst>
          </p:cNvPr>
          <p:cNvSpPr txBox="1"/>
          <p:nvPr/>
        </p:nvSpPr>
        <p:spPr>
          <a:xfrm>
            <a:off x="330959" y="5271744"/>
            <a:ext cx="1374900" cy="4782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en" sz="1600" dirty="0">
                <a:solidFill>
                  <a:srgbClr val="4DB2BB"/>
                </a:solidFill>
                <a:latin typeface="Montserrat" panose="02000505000000020004" pitchFamily="2" charset="0"/>
                <a:ea typeface="Figtree Black"/>
                <a:cs typeface="Figtree Black"/>
                <a:sym typeface="Figtree Black"/>
              </a:rPr>
              <a:t>Une image</a:t>
            </a:r>
            <a:endParaRPr sz="1600" dirty="0">
              <a:solidFill>
                <a:srgbClr val="4DB2BB"/>
              </a:solidFill>
              <a:latin typeface="Montserrat" panose="02000505000000020004" pitchFamily="2" charset="0"/>
              <a:ea typeface="Figtree Black"/>
              <a:cs typeface="Figtree Black"/>
              <a:sym typeface="Figtree Black"/>
            </a:endParaRPr>
          </a:p>
        </p:txBody>
      </p:sp>
      <p:sp>
        <p:nvSpPr>
          <p:cNvPr id="19" name="Google Shape;625;p51">
            <a:extLst>
              <a:ext uri="{FF2B5EF4-FFF2-40B4-BE49-F238E27FC236}">
                <a16:creationId xmlns:a16="http://schemas.microsoft.com/office/drawing/2014/main" id="{7B51B8D8-D730-977F-867D-7B3AF2E5BB35}"/>
              </a:ext>
            </a:extLst>
          </p:cNvPr>
          <p:cNvSpPr txBox="1"/>
          <p:nvPr/>
        </p:nvSpPr>
        <p:spPr>
          <a:xfrm>
            <a:off x="2810610" y="2983781"/>
            <a:ext cx="2163600" cy="474300"/>
          </a:xfrm>
          <a:prstGeom prst="rect">
            <a:avLst/>
          </a:prstGeom>
          <a:solidFill>
            <a:srgbClr val="4DB2B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Montserrat" panose="02000505000000020004" pitchFamily="2" charset="0"/>
                <a:ea typeface="Figtree Black"/>
                <a:cs typeface="Figtree Black"/>
                <a:sym typeface="Figtree Black"/>
              </a:rPr>
              <a:t>Position</a:t>
            </a:r>
            <a:endParaRPr sz="1500" dirty="0">
              <a:solidFill>
                <a:schemeClr val="lt1"/>
              </a:solidFill>
              <a:latin typeface="Montserrat" panose="02000505000000020004" pitchFamily="2" charset="0"/>
              <a:ea typeface="Figtree Black"/>
              <a:cs typeface="Figtree Black"/>
              <a:sym typeface="Figtree Black"/>
            </a:endParaRPr>
          </a:p>
        </p:txBody>
      </p:sp>
      <p:sp>
        <p:nvSpPr>
          <p:cNvPr id="20" name="Google Shape;626;p51">
            <a:extLst>
              <a:ext uri="{FF2B5EF4-FFF2-40B4-BE49-F238E27FC236}">
                <a16:creationId xmlns:a16="http://schemas.microsoft.com/office/drawing/2014/main" id="{D817D76B-4A42-A8F0-6A0C-0D2AF3C0F1DF}"/>
              </a:ext>
            </a:extLst>
          </p:cNvPr>
          <p:cNvSpPr txBox="1"/>
          <p:nvPr/>
        </p:nvSpPr>
        <p:spPr>
          <a:xfrm>
            <a:off x="2810610" y="4036981"/>
            <a:ext cx="2163600" cy="474300"/>
          </a:xfrm>
          <a:prstGeom prst="rect">
            <a:avLst/>
          </a:prstGeom>
          <a:solidFill>
            <a:srgbClr val="4DB2B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dirty="0">
                <a:solidFill>
                  <a:schemeClr val="lt1"/>
                </a:solidFill>
                <a:latin typeface="Montserrat" panose="02000505000000020004" pitchFamily="2" charset="0"/>
                <a:ea typeface="Figtree Black"/>
                <a:cs typeface="Figtree Black"/>
                <a:sym typeface="Figtree Black"/>
              </a:rPr>
              <a:t>couleur</a:t>
            </a:r>
            <a:endParaRPr sz="1500" dirty="0">
              <a:solidFill>
                <a:schemeClr val="lt1"/>
              </a:solidFill>
              <a:latin typeface="Montserrat" panose="02000505000000020004" pitchFamily="2" charset="0"/>
              <a:ea typeface="Figtree Black"/>
              <a:cs typeface="Figtree Black"/>
              <a:sym typeface="Figtree Black"/>
            </a:endParaRPr>
          </a:p>
        </p:txBody>
      </p:sp>
      <p:sp>
        <p:nvSpPr>
          <p:cNvPr id="21" name="Google Shape;627;p51">
            <a:extLst>
              <a:ext uri="{FF2B5EF4-FFF2-40B4-BE49-F238E27FC236}">
                <a16:creationId xmlns:a16="http://schemas.microsoft.com/office/drawing/2014/main" id="{0E519303-39AF-5380-3855-98BAAED3E325}"/>
              </a:ext>
            </a:extLst>
          </p:cNvPr>
          <p:cNvSpPr txBox="1"/>
          <p:nvPr/>
        </p:nvSpPr>
        <p:spPr>
          <a:xfrm>
            <a:off x="2810610" y="5083929"/>
            <a:ext cx="2163600" cy="474300"/>
          </a:xfrm>
          <a:prstGeom prst="rect">
            <a:avLst/>
          </a:prstGeom>
          <a:solidFill>
            <a:srgbClr val="4DB2B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500" dirty="0">
                <a:solidFill>
                  <a:schemeClr val="lt1"/>
                </a:solidFill>
                <a:latin typeface="Montserrat" panose="02000505000000020004" pitchFamily="2" charset="0"/>
                <a:ea typeface="Figtree Black"/>
                <a:cs typeface="Figtree Black"/>
                <a:sym typeface="Figtree Black"/>
              </a:rPr>
              <a:t>Transparence</a:t>
            </a:r>
            <a:endParaRPr sz="1500" dirty="0">
              <a:solidFill>
                <a:schemeClr val="lt1"/>
              </a:solidFill>
              <a:latin typeface="Montserrat" panose="02000505000000020004" pitchFamily="2" charset="0"/>
              <a:ea typeface="Figtree Black"/>
              <a:cs typeface="Figtree Black"/>
              <a:sym typeface="Figtree Black"/>
            </a:endParaRPr>
          </a:p>
        </p:txBody>
      </p:sp>
      <p:cxnSp>
        <p:nvCxnSpPr>
          <p:cNvPr id="23" name="Google Shape;629;p51">
            <a:extLst>
              <a:ext uri="{FF2B5EF4-FFF2-40B4-BE49-F238E27FC236}">
                <a16:creationId xmlns:a16="http://schemas.microsoft.com/office/drawing/2014/main" id="{25C043ED-820C-8942-21FA-52E4B765A038}"/>
              </a:ext>
            </a:extLst>
          </p:cNvPr>
          <p:cNvCxnSpPr>
            <a:cxnSpLocks/>
            <a:endCxn id="19" idx="1"/>
          </p:cNvCxnSpPr>
          <p:nvPr/>
        </p:nvCxnSpPr>
        <p:spPr>
          <a:xfrm flipV="1">
            <a:off x="1634749" y="3220931"/>
            <a:ext cx="1175861" cy="1090677"/>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24" name="Google Shape;630;p51">
            <a:extLst>
              <a:ext uri="{FF2B5EF4-FFF2-40B4-BE49-F238E27FC236}">
                <a16:creationId xmlns:a16="http://schemas.microsoft.com/office/drawing/2014/main" id="{1E259E78-962C-3B8E-56A6-D3D77F2DC101}"/>
              </a:ext>
            </a:extLst>
          </p:cNvPr>
          <p:cNvCxnSpPr>
            <a:cxnSpLocks/>
            <a:endCxn id="21" idx="1"/>
          </p:cNvCxnSpPr>
          <p:nvPr/>
        </p:nvCxnSpPr>
        <p:spPr>
          <a:xfrm>
            <a:off x="1634749" y="4311608"/>
            <a:ext cx="1175861" cy="1009471"/>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82" name="Connecteur droit 81">
            <a:extLst>
              <a:ext uri="{FF2B5EF4-FFF2-40B4-BE49-F238E27FC236}">
                <a16:creationId xmlns:a16="http://schemas.microsoft.com/office/drawing/2014/main" id="{D9209EBB-E416-23C4-FBAA-1E9118F50D60}"/>
              </a:ext>
            </a:extLst>
          </p:cNvPr>
          <p:cNvCxnSpPr/>
          <p:nvPr/>
        </p:nvCxnSpPr>
        <p:spPr>
          <a:xfrm>
            <a:off x="1889678" y="4311608"/>
            <a:ext cx="920932"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pic>
        <p:nvPicPr>
          <p:cNvPr id="84" name="Image 83">
            <a:extLst>
              <a:ext uri="{FF2B5EF4-FFF2-40B4-BE49-F238E27FC236}">
                <a16:creationId xmlns:a16="http://schemas.microsoft.com/office/drawing/2014/main" id="{B53DE182-1C62-3917-22A2-94E1CC225EFA}"/>
              </a:ext>
            </a:extLst>
          </p:cNvPr>
          <p:cNvPicPr>
            <a:picLocks noChangeAspect="1"/>
          </p:cNvPicPr>
          <p:nvPr/>
        </p:nvPicPr>
        <p:blipFill rotWithShape="1">
          <a:blip r:embed="rId2">
            <a:extLst>
              <a:ext uri="{28A0092B-C50C-407E-A947-70E740481C1C}">
                <a14:useLocalDpi xmlns:a14="http://schemas.microsoft.com/office/drawing/2010/main" val="0"/>
              </a:ext>
            </a:extLst>
          </a:blip>
          <a:srcRect l="55323" t="42755" r="18219" b="30136"/>
          <a:stretch/>
        </p:blipFill>
        <p:spPr>
          <a:xfrm>
            <a:off x="571881" y="3467859"/>
            <a:ext cx="1062868" cy="1633478"/>
          </a:xfrm>
          <a:prstGeom prst="rect">
            <a:avLst/>
          </a:prstGeom>
        </p:spPr>
      </p:pic>
      <p:sp>
        <p:nvSpPr>
          <p:cNvPr id="86" name="TextBox 6">
            <a:extLst>
              <a:ext uri="{FF2B5EF4-FFF2-40B4-BE49-F238E27FC236}">
                <a16:creationId xmlns:a16="http://schemas.microsoft.com/office/drawing/2014/main" id="{4DFF968B-BD82-8C30-D60D-B52EE18674AA}"/>
              </a:ext>
            </a:extLst>
          </p:cNvPr>
          <p:cNvSpPr txBox="1"/>
          <p:nvPr/>
        </p:nvSpPr>
        <p:spPr>
          <a:xfrm>
            <a:off x="4974210" y="2911689"/>
            <a:ext cx="6735756" cy="658706"/>
          </a:xfrm>
          <a:prstGeom prst="rect">
            <a:avLst/>
          </a:prstGeom>
          <a:noFill/>
        </p:spPr>
        <p:txBody>
          <a:bodyPr wrap="square" rtlCol="0">
            <a:spAutoFit/>
          </a:bodyPr>
          <a:lstStyle/>
          <a:p>
            <a:pPr algn="just">
              <a:lnSpc>
                <a:spcPct val="150000"/>
              </a:lnSpc>
            </a:pPr>
            <a:r>
              <a:rPr lang="fr-FR" sz="1300" b="1" dirty="0">
                <a:solidFill>
                  <a:schemeClr val="tx1">
                    <a:lumMod val="50000"/>
                    <a:lumOff val="50000"/>
                  </a:schemeClr>
                </a:solidFill>
                <a:latin typeface="Montserrat" panose="00000500000000000000" pitchFamily="2" charset="0"/>
              </a:rPr>
              <a:t>Chaque pixel a des coordonnées (x, y)</a:t>
            </a:r>
            <a:r>
              <a:rPr lang="fr-FR" sz="1300" dirty="0">
                <a:solidFill>
                  <a:schemeClr val="tx1">
                    <a:lumMod val="50000"/>
                    <a:lumOff val="50000"/>
                  </a:schemeClr>
                </a:solidFill>
                <a:latin typeface="Montserrat" panose="00000500000000000000" pitchFamily="2" charset="0"/>
              </a:rPr>
              <a:t> qui déterminent son emplacement dans la grille de l'image. </a:t>
            </a:r>
          </a:p>
        </p:txBody>
      </p:sp>
      <p:sp>
        <p:nvSpPr>
          <p:cNvPr id="87" name="TextBox 6">
            <a:extLst>
              <a:ext uri="{FF2B5EF4-FFF2-40B4-BE49-F238E27FC236}">
                <a16:creationId xmlns:a16="http://schemas.microsoft.com/office/drawing/2014/main" id="{2ACA6D77-D4A2-144D-D67D-660A23B49941}"/>
              </a:ext>
            </a:extLst>
          </p:cNvPr>
          <p:cNvSpPr txBox="1"/>
          <p:nvPr/>
        </p:nvSpPr>
        <p:spPr>
          <a:xfrm>
            <a:off x="4969765" y="3963731"/>
            <a:ext cx="6735756" cy="958789"/>
          </a:xfrm>
          <a:prstGeom prst="rect">
            <a:avLst/>
          </a:prstGeom>
          <a:noFill/>
        </p:spPr>
        <p:txBody>
          <a:bodyPr wrap="square" rtlCol="0">
            <a:spAutoFit/>
          </a:bodyPr>
          <a:lstStyle/>
          <a:p>
            <a:pPr algn="just">
              <a:lnSpc>
                <a:spcPct val="150000"/>
              </a:lnSpc>
            </a:pPr>
            <a:r>
              <a:rPr lang="fr-FR" sz="1300" b="1" dirty="0">
                <a:solidFill>
                  <a:schemeClr val="tx1">
                    <a:lumMod val="50000"/>
                    <a:lumOff val="50000"/>
                  </a:schemeClr>
                </a:solidFill>
                <a:latin typeface="Montserrat" panose="00000500000000000000" pitchFamily="2" charset="0"/>
              </a:rPr>
              <a:t>chaque pixel est représenté par trois valeurs correspondant aux composantes rouge, vert, et bleu (RVB). </a:t>
            </a:r>
            <a:r>
              <a:rPr lang="fr-FR" sz="1300" dirty="0">
                <a:solidFill>
                  <a:schemeClr val="tx1">
                    <a:lumMod val="50000"/>
                    <a:lumOff val="50000"/>
                  </a:schemeClr>
                </a:solidFill>
                <a:latin typeface="Montserrat" panose="00000500000000000000" pitchFamily="2" charset="0"/>
              </a:rPr>
              <a:t>Par exemple, une valeur de (255, 0, 0) représente un pixel rouge pur.</a:t>
            </a:r>
          </a:p>
        </p:txBody>
      </p:sp>
      <p:sp>
        <p:nvSpPr>
          <p:cNvPr id="88" name="TextBox 6">
            <a:extLst>
              <a:ext uri="{FF2B5EF4-FFF2-40B4-BE49-F238E27FC236}">
                <a16:creationId xmlns:a16="http://schemas.microsoft.com/office/drawing/2014/main" id="{A6C4DCB8-B64C-63C3-F402-B4C3F8D9DDA5}"/>
              </a:ext>
            </a:extLst>
          </p:cNvPr>
          <p:cNvSpPr txBox="1"/>
          <p:nvPr/>
        </p:nvSpPr>
        <p:spPr>
          <a:xfrm>
            <a:off x="4965320" y="5015773"/>
            <a:ext cx="6735756" cy="658706"/>
          </a:xfrm>
          <a:prstGeom prst="rect">
            <a:avLst/>
          </a:prstGeom>
          <a:noFill/>
        </p:spPr>
        <p:txBody>
          <a:bodyPr wrap="square" rtlCol="0">
            <a:spAutoFit/>
          </a:bodyPr>
          <a:lstStyle/>
          <a:p>
            <a:pPr algn="just">
              <a:lnSpc>
                <a:spcPct val="150000"/>
              </a:lnSpc>
            </a:pPr>
            <a:r>
              <a:rPr lang="fr-FR" sz="1300" b="1" dirty="0">
                <a:solidFill>
                  <a:schemeClr val="tx1">
                    <a:lumMod val="50000"/>
                    <a:lumOff val="50000"/>
                  </a:schemeClr>
                </a:solidFill>
                <a:latin typeface="Montserrat" panose="00000500000000000000" pitchFamily="2" charset="0"/>
              </a:rPr>
              <a:t>Certains formats d'image incluent une valeur de transparence. </a:t>
            </a:r>
            <a:r>
              <a:rPr lang="fr-FR" sz="1300" dirty="0">
                <a:solidFill>
                  <a:schemeClr val="tx1">
                    <a:lumMod val="50000"/>
                    <a:lumOff val="50000"/>
                  </a:schemeClr>
                </a:solidFill>
                <a:latin typeface="Montserrat" panose="00000500000000000000" pitchFamily="2" charset="0"/>
              </a:rPr>
              <a:t>Cela permet de rendre les pixels partiellement ou totalement transparents. </a:t>
            </a:r>
          </a:p>
        </p:txBody>
      </p:sp>
      <p:cxnSp>
        <p:nvCxnSpPr>
          <p:cNvPr id="89" name="Connecteur droit 88">
            <a:extLst>
              <a:ext uri="{FF2B5EF4-FFF2-40B4-BE49-F238E27FC236}">
                <a16:creationId xmlns:a16="http://schemas.microsoft.com/office/drawing/2014/main" id="{F4404BA5-7176-A698-17CA-B6FBB758D791}"/>
              </a:ext>
            </a:extLst>
          </p:cNvPr>
          <p:cNvCxnSpPr>
            <a:cxnSpLocks/>
          </p:cNvCxnSpPr>
          <p:nvPr/>
        </p:nvCxnSpPr>
        <p:spPr>
          <a:xfrm>
            <a:off x="1634749" y="4311608"/>
            <a:ext cx="593296" cy="0"/>
          </a:xfrm>
          <a:prstGeom prst="line">
            <a:avLst/>
          </a:prstGeom>
          <a:ln w="28575">
            <a:solidFill>
              <a:srgbClr val="4DB2BB"/>
            </a:solidFill>
          </a:ln>
        </p:spPr>
        <p:style>
          <a:lnRef idx="1">
            <a:schemeClr val="accent1"/>
          </a:lnRef>
          <a:fillRef idx="0">
            <a:schemeClr val="accent1"/>
          </a:fillRef>
          <a:effectRef idx="0">
            <a:schemeClr val="accent1"/>
          </a:effectRef>
          <a:fontRef idx="minor">
            <a:schemeClr val="tx1"/>
          </a:fontRef>
        </p:style>
      </p:cxnSp>
      <p:cxnSp>
        <p:nvCxnSpPr>
          <p:cNvPr id="94" name="Straight Connector 5">
            <a:extLst>
              <a:ext uri="{FF2B5EF4-FFF2-40B4-BE49-F238E27FC236}">
                <a16:creationId xmlns:a16="http://schemas.microsoft.com/office/drawing/2014/main" id="{C02085F2-22F2-AD97-835A-D5BFF41C7395}"/>
              </a:ext>
            </a:extLst>
          </p:cNvPr>
          <p:cNvCxnSpPr>
            <a:cxnSpLocks/>
          </p:cNvCxnSpPr>
          <p:nvPr/>
        </p:nvCxnSpPr>
        <p:spPr>
          <a:xfrm>
            <a:off x="496679" y="5695701"/>
            <a:ext cx="913667"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4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1"/>
          <p:cNvPicPr preferRelativeResize="0">
            <a:picLocks noGrp="1"/>
          </p:cNvPicPr>
          <p:nvPr>
            <p:ph type="pic" idx="2"/>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t="5759" b="5759"/>
          <a:stretch/>
        </p:blipFill>
        <p:spPr>
          <a:xfrm>
            <a:off x="7410320" y="1"/>
            <a:ext cx="6199931" cy="6857999"/>
          </a:xfrm>
          <a:prstGeom prst="rect">
            <a:avLst/>
          </a:prstGeom>
        </p:spPr>
      </p:pic>
      <p:sp>
        <p:nvSpPr>
          <p:cNvPr id="397" name="Google Shape;397;p41"/>
          <p:cNvSpPr txBox="1">
            <a:spLocks noGrp="1"/>
          </p:cNvSpPr>
          <p:nvPr>
            <p:ph type="title"/>
          </p:nvPr>
        </p:nvSpPr>
        <p:spPr>
          <a:xfrm>
            <a:off x="447277" y="943732"/>
            <a:ext cx="6783196" cy="4966737"/>
          </a:xfrm>
          <a:prstGeom prst="rect">
            <a:avLst/>
          </a:prstGeom>
        </p:spPr>
        <p:txBody>
          <a:bodyPr spcFirstLastPara="1" vert="horz" wrap="square" lIns="121900" tIns="121900" rIns="121900" bIns="121900" rtlCol="0" anchor="t" anchorCtr="0">
            <a:noAutofit/>
          </a:bodyPr>
          <a:lstStyle/>
          <a:p>
            <a:pPr>
              <a:lnSpc>
                <a:spcPct val="150000"/>
              </a:lnSpc>
            </a:pPr>
            <a:r>
              <a:rPr lang="fr-FR" sz="2800" b="1" spc="300" dirty="0">
                <a:solidFill>
                  <a:srgbClr val="4DB2BB"/>
                </a:solidFill>
                <a:latin typeface="Roboto Slab" pitchFamily="2" charset="0"/>
                <a:ea typeface="Roboto Slab" pitchFamily="2" charset="0"/>
                <a:cs typeface="Cascadia Mono SemiBold" panose="020B0609020000020004" pitchFamily="49" charset="0"/>
              </a:rPr>
              <a:t>La reconnaissance d'images</a:t>
            </a:r>
            <a:r>
              <a:rPr lang="fr-FR" sz="2800" spc="300" dirty="0">
                <a:latin typeface="Roboto Slab" pitchFamily="2" charset="0"/>
                <a:ea typeface="Roboto Slab" pitchFamily="2" charset="0"/>
                <a:cs typeface="Cascadia Mono SemiBold" panose="020B0609020000020004" pitchFamily="49" charset="0"/>
              </a:rPr>
              <a:t>, c'est le processus par lequel un ordinateur peut regarder une image et dire ce qu'elle contient. Par exemple, reconnaître si une photo contient un chat ou non.</a:t>
            </a:r>
            <a:endParaRPr lang="en-US" sz="2800" spc="300" dirty="0">
              <a:latin typeface="Roboto Slab" pitchFamily="2" charset="0"/>
              <a:ea typeface="Roboto Slab" pitchFamily="2" charset="0"/>
              <a:cs typeface="Cascadia Mono SemiBold" panose="020B0609020000020004" pitchFamily="49"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423F07-818F-801D-B62E-AC73395905B4}"/>
              </a:ext>
            </a:extLst>
          </p:cNvPr>
          <p:cNvSpPr/>
          <p:nvPr/>
        </p:nvSpPr>
        <p:spPr>
          <a:xfrm>
            <a:off x="231112" y="2134076"/>
            <a:ext cx="7602968" cy="3623628"/>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846EC3F5-C1E0-01FA-4958-46462464DEFB}"/>
              </a:ext>
            </a:extLst>
          </p:cNvPr>
          <p:cNvSpPr/>
          <p:nvPr/>
        </p:nvSpPr>
        <p:spPr>
          <a:xfrm>
            <a:off x="465687" y="1818153"/>
            <a:ext cx="6902522" cy="50398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CDED3DF4-97E5-AEB7-B9A1-6337413AF97F}"/>
              </a:ext>
            </a:extLst>
          </p:cNvPr>
          <p:cNvSpPr txBox="1"/>
          <p:nvPr/>
        </p:nvSpPr>
        <p:spPr>
          <a:xfrm>
            <a:off x="356183" y="752667"/>
            <a:ext cx="5907386" cy="584775"/>
          </a:xfrm>
          <a:prstGeom prst="rect">
            <a:avLst/>
          </a:prstGeom>
          <a:noFill/>
        </p:spPr>
        <p:txBody>
          <a:bodyPr wrap="none" rtlCol="0">
            <a:spAutoFit/>
          </a:bodyPr>
          <a:lstStyle/>
          <a:p>
            <a:r>
              <a:rPr lang="fr-FR" sz="3200" b="1" dirty="0">
                <a:solidFill>
                  <a:srgbClr val="4DB2BB"/>
                </a:solidFill>
                <a:latin typeface="Montserrat" panose="00000500000000000000" pitchFamily="2" charset="0"/>
              </a:rPr>
              <a:t>La reconnaissance d’image</a:t>
            </a:r>
          </a:p>
        </p:txBody>
      </p:sp>
      <p:cxnSp>
        <p:nvCxnSpPr>
          <p:cNvPr id="6" name="Straight Connector 5">
            <a:extLst>
              <a:ext uri="{FF2B5EF4-FFF2-40B4-BE49-F238E27FC236}">
                <a16:creationId xmlns:a16="http://schemas.microsoft.com/office/drawing/2014/main" id="{AAA0AC71-FD70-006D-205F-AF497249559E}"/>
              </a:ext>
            </a:extLst>
          </p:cNvPr>
          <p:cNvCxnSpPr>
            <a:cxnSpLocks/>
          </p:cNvCxnSpPr>
          <p:nvPr/>
        </p:nvCxnSpPr>
        <p:spPr>
          <a:xfrm>
            <a:off x="465687" y="1715358"/>
            <a:ext cx="128667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3EDF55-0E49-947F-D718-DDBF6DE4434E}"/>
              </a:ext>
            </a:extLst>
          </p:cNvPr>
          <p:cNvSpPr txBox="1"/>
          <p:nvPr/>
        </p:nvSpPr>
        <p:spPr>
          <a:xfrm>
            <a:off x="581335" y="2352701"/>
            <a:ext cx="6902521" cy="3271921"/>
          </a:xfrm>
          <a:prstGeom prst="rect">
            <a:avLst/>
          </a:prstGeom>
          <a:noFill/>
        </p:spPr>
        <p:txBody>
          <a:bodyPr wrap="square" rtlCol="0">
            <a:spAutoFit/>
          </a:bodyPr>
          <a:lstStyle/>
          <a:p>
            <a:pPr algn="just">
              <a:lnSpc>
                <a:spcPct val="150000"/>
              </a:lnSpc>
            </a:pPr>
            <a:r>
              <a:rPr lang="fr-FR" sz="2000" dirty="0">
                <a:solidFill>
                  <a:schemeClr val="accent4">
                    <a:lumMod val="50000"/>
                  </a:schemeClr>
                </a:solidFill>
                <a:latin typeface="Montserrat" panose="00000500000000000000" pitchFamily="2" charset="0"/>
              </a:rPr>
              <a:t>Pour un ordinateur, analyser et comprendre une image revient à traiter cette </a:t>
            </a:r>
            <a:r>
              <a:rPr lang="fr-FR" sz="2000" dirty="0">
                <a:solidFill>
                  <a:srgbClr val="4DB2BB"/>
                </a:solidFill>
                <a:latin typeface="Montserrat" panose="00000500000000000000" pitchFamily="2" charset="0"/>
              </a:rPr>
              <a:t>grande matrice de valeurs numériques.</a:t>
            </a:r>
            <a:r>
              <a:rPr lang="fr-FR" sz="2000" dirty="0">
                <a:solidFill>
                  <a:schemeClr val="accent4">
                    <a:lumMod val="50000"/>
                  </a:schemeClr>
                </a:solidFill>
                <a:latin typeface="Montserrat" panose="00000500000000000000" pitchFamily="2" charset="0"/>
              </a:rPr>
              <a:t> </a:t>
            </a:r>
            <a:r>
              <a:rPr lang="fr-FR" sz="2000" dirty="0">
                <a:solidFill>
                  <a:srgbClr val="4DB2BB"/>
                </a:solidFill>
                <a:latin typeface="Montserrat" panose="00000500000000000000" pitchFamily="2" charset="0"/>
              </a:rPr>
              <a:t>Les algorithmes de vision par ordinateur utilisent ces valeurs pour extraire des caractéristiques pertinentes (comme les contours, les textures, et les formes) qui peuvent être utilisées pour identifier et classer les objets dans l'image.</a:t>
            </a:r>
            <a:r>
              <a:rPr lang="fr-FR" sz="2000" dirty="0">
                <a:solidFill>
                  <a:schemeClr val="accent4">
                    <a:lumMod val="50000"/>
                  </a:schemeClr>
                </a:solidFill>
                <a:latin typeface="Montserrat" panose="00000500000000000000" pitchFamily="2" charset="0"/>
              </a:rPr>
              <a:t> </a:t>
            </a:r>
            <a:endParaRPr lang="en-US" sz="2000" dirty="0">
              <a:solidFill>
                <a:schemeClr val="accent4">
                  <a:lumMod val="50000"/>
                </a:schemeClr>
              </a:solidFill>
              <a:latin typeface="Montserrat" panose="00000500000000000000" pitchFamily="2" charset="0"/>
            </a:endParaRPr>
          </a:p>
        </p:txBody>
      </p:sp>
      <p:sp>
        <p:nvSpPr>
          <p:cNvPr id="28" name="TextBox 27">
            <a:extLst>
              <a:ext uri="{FF2B5EF4-FFF2-40B4-BE49-F238E27FC236}">
                <a16:creationId xmlns:a16="http://schemas.microsoft.com/office/drawing/2014/main" id="{38EFA91E-5E1D-106B-A185-DCDF6F518CEF}"/>
              </a:ext>
            </a:extLst>
          </p:cNvPr>
          <p:cNvSpPr txBox="1"/>
          <p:nvPr/>
        </p:nvSpPr>
        <p:spPr>
          <a:xfrm>
            <a:off x="356183" y="1233378"/>
            <a:ext cx="3790425" cy="419987"/>
          </a:xfrm>
          <a:prstGeom prst="rect">
            <a:avLst/>
          </a:prstGeom>
          <a:noFill/>
        </p:spPr>
        <p:txBody>
          <a:bodyPr wrap="square" rtlCol="0">
            <a:spAutoFit/>
          </a:bodyPr>
          <a:lstStyle/>
          <a:p>
            <a:pPr>
              <a:lnSpc>
                <a:spcPct val="150000"/>
              </a:lnSpc>
            </a:pPr>
            <a:r>
              <a:rPr lang="fr-FR" sz="1600" dirty="0">
                <a:solidFill>
                  <a:schemeClr val="accent6"/>
                </a:solidFill>
                <a:latin typeface="Montserrat" panose="00000500000000000000" pitchFamily="2" charset="0"/>
              </a:rPr>
              <a:t>Dichotomie homme-machine</a:t>
            </a:r>
          </a:p>
        </p:txBody>
      </p:sp>
      <p:sp>
        <p:nvSpPr>
          <p:cNvPr id="2" name="Right Triangle 14">
            <a:extLst>
              <a:ext uri="{FF2B5EF4-FFF2-40B4-BE49-F238E27FC236}">
                <a16:creationId xmlns:a16="http://schemas.microsoft.com/office/drawing/2014/main" id="{F2B57F98-C171-FF49-CF91-42C3BF6901A9}"/>
              </a:ext>
            </a:extLst>
          </p:cNvPr>
          <p:cNvSpPr/>
          <p:nvPr/>
        </p:nvSpPr>
        <p:spPr>
          <a:xfrm rot="10800000">
            <a:off x="11263532" y="116586"/>
            <a:ext cx="928468" cy="928468"/>
          </a:xfrm>
          <a:prstGeom prst="rtTriangle">
            <a:avLst/>
          </a:prstGeom>
          <a:noFill/>
          <a:ln>
            <a:solidFill>
              <a:srgbClr val="4DB2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ight Triangle 13">
            <a:extLst>
              <a:ext uri="{FF2B5EF4-FFF2-40B4-BE49-F238E27FC236}">
                <a16:creationId xmlns:a16="http://schemas.microsoft.com/office/drawing/2014/main" id="{5BA9E998-529C-70FB-B4E4-3DCE4FAA4F29}"/>
              </a:ext>
            </a:extLst>
          </p:cNvPr>
          <p:cNvSpPr/>
          <p:nvPr/>
        </p:nvSpPr>
        <p:spPr>
          <a:xfrm rot="10800000">
            <a:off x="11263532" y="-38441"/>
            <a:ext cx="928468" cy="928468"/>
          </a:xfrm>
          <a:prstGeom prst="rtTriangle">
            <a:avLst/>
          </a:prstGeom>
          <a:solidFill>
            <a:srgbClr val="4DB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Image 8">
            <a:extLst>
              <a:ext uri="{FF2B5EF4-FFF2-40B4-BE49-F238E27FC236}">
                <a16:creationId xmlns:a16="http://schemas.microsoft.com/office/drawing/2014/main" id="{06B12BF3-3D10-6576-7B9C-558B531AF7C2}"/>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tretch>
            <a:fillRect/>
          </a:stretch>
        </p:blipFill>
        <p:spPr>
          <a:xfrm>
            <a:off x="7909689" y="1818153"/>
            <a:ext cx="3816624" cy="5039847"/>
          </a:xfrm>
          <a:prstGeom prst="rect">
            <a:avLst/>
          </a:prstGeom>
          <a:ln>
            <a:noFill/>
          </a:ln>
          <a:effectLst>
            <a:softEdge rad="112500"/>
          </a:effectLst>
        </p:spPr>
      </p:pic>
    </p:spTree>
    <p:extLst>
      <p:ext uri="{BB962C8B-B14F-4D97-AF65-F5344CB8AC3E}">
        <p14:creationId xmlns:p14="http://schemas.microsoft.com/office/powerpoint/2010/main" val="41212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1"/>
          <p:cNvPicPr preferRelativeResize="0">
            <a:picLocks noGrp="1"/>
          </p:cNvPicPr>
          <p:nvPr>
            <p:ph type="pic" idx="2"/>
          </p:nvPr>
        </p:nvPicPr>
        <p:blipFill>
          <a:blip r:embed="rId3">
            <a:extLst>
              <a:ext uri="{28A0092B-C50C-407E-A947-70E740481C1C}">
                <a14:useLocalDpi xmlns:a14="http://schemas.microsoft.com/office/drawing/2010/main" val="0"/>
              </a:ext>
            </a:extLst>
          </a:blip>
          <a:srcRect l="19853" r="19853"/>
          <a:stretch/>
        </p:blipFill>
        <p:spPr>
          <a:xfrm>
            <a:off x="7444825" y="1"/>
            <a:ext cx="6199931" cy="6857999"/>
          </a:xfrm>
          <a:prstGeom prst="rect">
            <a:avLst/>
          </a:prstGeom>
        </p:spPr>
      </p:pic>
      <p:sp>
        <p:nvSpPr>
          <p:cNvPr id="397" name="Google Shape;397;p41"/>
          <p:cNvSpPr txBox="1">
            <a:spLocks noGrp="1"/>
          </p:cNvSpPr>
          <p:nvPr>
            <p:ph type="title"/>
          </p:nvPr>
        </p:nvSpPr>
        <p:spPr>
          <a:xfrm>
            <a:off x="447277" y="943732"/>
            <a:ext cx="6783196" cy="4966737"/>
          </a:xfrm>
          <a:prstGeom prst="rect">
            <a:avLst/>
          </a:prstGeom>
        </p:spPr>
        <p:txBody>
          <a:bodyPr spcFirstLastPara="1" vert="horz" wrap="square" lIns="121900" tIns="121900" rIns="121900" bIns="121900" rtlCol="0" anchor="t" anchorCtr="0">
            <a:noAutofit/>
          </a:bodyPr>
          <a:lstStyle/>
          <a:p>
            <a:pPr>
              <a:lnSpc>
                <a:spcPct val="150000"/>
              </a:lnSpc>
            </a:pPr>
            <a:r>
              <a:rPr lang="fr-FR" sz="2800" b="1" spc="300" dirty="0">
                <a:solidFill>
                  <a:srgbClr val="4DB2BB"/>
                </a:solidFill>
                <a:latin typeface="Roboto Slab" pitchFamily="2" charset="0"/>
                <a:ea typeface="Roboto Slab" pitchFamily="2" charset="0"/>
                <a:cs typeface="Cascadia Mono SemiBold" panose="020B0609020000020004" pitchFamily="49" charset="0"/>
              </a:rPr>
              <a:t>Diagnostic Médical avec des Images Médicales</a:t>
            </a:r>
            <a:br>
              <a:rPr lang="fr-FR" sz="2800" b="1" spc="300" dirty="0">
                <a:solidFill>
                  <a:srgbClr val="4DB2BB"/>
                </a:solidFill>
                <a:latin typeface="Roboto Slab" pitchFamily="2" charset="0"/>
                <a:ea typeface="Roboto Slab" pitchFamily="2" charset="0"/>
                <a:cs typeface="Cascadia Mono SemiBold" panose="020B0609020000020004" pitchFamily="49" charset="0"/>
              </a:rPr>
            </a:br>
            <a:r>
              <a:rPr lang="fr-FR" sz="2800" spc="300" dirty="0">
                <a:latin typeface="Roboto Slab" pitchFamily="2" charset="0"/>
                <a:ea typeface="Roboto Slab" pitchFamily="2" charset="0"/>
                <a:cs typeface="Cascadia Mono SemiBold" panose="020B0609020000020004" pitchFamily="49" charset="0"/>
              </a:rPr>
              <a:t>Les SVM aident à classifier les images médicales pour détecter des maladies.</a:t>
            </a:r>
            <a:br>
              <a:rPr lang="fr-FR" sz="2800" spc="300" dirty="0">
                <a:latin typeface="Roboto Slab" pitchFamily="2" charset="0"/>
                <a:ea typeface="Roboto Slab" pitchFamily="2" charset="0"/>
                <a:cs typeface="Cascadia Mono SemiBold" panose="020B0609020000020004" pitchFamily="49" charset="0"/>
              </a:rPr>
            </a:br>
            <a:r>
              <a:rPr lang="fr-FR" sz="2000" spc="300" dirty="0">
                <a:solidFill>
                  <a:srgbClr val="4DB2BB"/>
                </a:solidFill>
                <a:latin typeface="Roboto Slab" pitchFamily="2" charset="0"/>
                <a:ea typeface="Roboto Slab" pitchFamily="2" charset="0"/>
                <a:cs typeface="Cascadia Mono SemiBold" panose="020B0609020000020004" pitchFamily="49" charset="0"/>
              </a:rPr>
              <a:t>Exemple</a:t>
            </a:r>
            <a:r>
              <a:rPr lang="fr-FR" sz="2000" spc="300" dirty="0">
                <a:latin typeface="Roboto Slab" pitchFamily="2" charset="0"/>
                <a:ea typeface="Roboto Slab" pitchFamily="2" charset="0"/>
                <a:cs typeface="Cascadia Mono SemiBold" panose="020B0609020000020004" pitchFamily="49" charset="0"/>
              </a:rPr>
              <a:t> : détection de cellules cancéreuses dans des images de biopsies.</a:t>
            </a:r>
            <a:endParaRPr lang="en-US" sz="2800" spc="300" dirty="0">
              <a:latin typeface="Roboto Slab" pitchFamily="2" charset="0"/>
              <a:ea typeface="Roboto Slab" pitchFamily="2" charset="0"/>
              <a:cs typeface="Cascadia Mono SemiBold" panose="020B0609020000020004" pitchFamily="49" charset="0"/>
            </a:endParaRPr>
          </a:p>
        </p:txBody>
      </p:sp>
    </p:spTree>
    <p:extLst>
      <p:ext uri="{BB962C8B-B14F-4D97-AF65-F5344CB8AC3E}">
        <p14:creationId xmlns:p14="http://schemas.microsoft.com/office/powerpoint/2010/main" val="2760533784"/>
      </p:ext>
    </p:extLst>
  </p:cSld>
  <p:clrMapOvr>
    <a:masterClrMapping/>
  </p:clrMapOvr>
</p:sld>
</file>

<file path=ppt/theme/theme1.xml><?xml version="1.0" encoding="utf-8"?>
<a:theme xmlns:a="http://schemas.openxmlformats.org/drawingml/2006/main" name="Thème Office">
  <a:themeElements>
    <a:clrScheme name="Nuances de gri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6376</TotalTime>
  <Words>5334</Words>
  <Application>Microsoft Office PowerPoint</Application>
  <PresentationFormat>Grand écran</PresentationFormat>
  <Paragraphs>289</Paragraphs>
  <Slides>47</Slides>
  <Notes>24</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47</vt:i4>
      </vt:variant>
    </vt:vector>
  </HeadingPairs>
  <TitlesOfParts>
    <vt:vector size="64" baseType="lpstr">
      <vt:lpstr>Akira Expanded</vt:lpstr>
      <vt:lpstr>Arial</vt:lpstr>
      <vt:lpstr>Calibri</vt:lpstr>
      <vt:lpstr>Calibri Light</vt:lpstr>
      <vt:lpstr>Cambria Math</vt:lpstr>
      <vt:lpstr>Covered By Your Grace</vt:lpstr>
      <vt:lpstr>Hanken Grotesk</vt:lpstr>
      <vt:lpstr>Heebo SemiBold</vt:lpstr>
      <vt:lpstr>Lato</vt:lpstr>
      <vt:lpstr>Lato Black</vt:lpstr>
      <vt:lpstr>Lato Light</vt:lpstr>
      <vt:lpstr>Montserrat</vt:lpstr>
      <vt:lpstr>Muller Heavy</vt:lpstr>
      <vt:lpstr>Roboto Slab</vt:lpstr>
      <vt:lpstr>Roboto Slab SemiBold</vt:lpstr>
      <vt:lpstr>Wingdings</vt:lpstr>
      <vt:lpstr>Thème Office</vt:lpstr>
      <vt:lpstr>Application de l’optimisation à la classification binaire d’image: cas des modèles SVM</vt:lpstr>
      <vt:lpstr>Présentation PowerPoint</vt:lpstr>
      <vt:lpstr>Intérêt du sujet</vt:lpstr>
      <vt:lpstr>Présentation PowerPoint</vt:lpstr>
      <vt:lpstr>Présentation PowerPoint</vt:lpstr>
      <vt:lpstr>Présentation PowerPoint</vt:lpstr>
      <vt:lpstr>La reconnaissance d'images, c'est le processus par lequel un ordinateur peut regarder une image et dire ce qu'elle contient. Par exemple, reconnaître si une photo contient un chat ou non.</vt:lpstr>
      <vt:lpstr>Présentation PowerPoint</vt:lpstr>
      <vt:lpstr>Diagnostic Médical avec des Images Médicales Les SVM aident à classifier les images médicales pour détecter des maladies. Exemple : détection de cellules cancéreuses dans des images de biopsies.</vt:lpstr>
      <vt:lpstr>Surveillance Agricole et Détection des Maladies des Cultures Les SVM peuvent classer les images de cultures pour identifier les maladies des plantes ou les infestations d'insectes. Exemple : détection de maladies du maïs ou du manioc à partir d'images prises par des drones ou des smartphones..</vt:lpstr>
      <vt:lpstr>Amélioration des Réponses aux Urgences Humanitaires Analyse d’images satellites pour évaluer les dommages causés par des catastrophes naturelles comme les inondations ou les sécheresses. Exemple : identification des zones les plus touchées pour une distribution efficace des aides humanitaires.</vt:lpstr>
      <vt:lpstr>problème de  classification  et présentation de SVM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Formulation mathématique du problème et cas pratique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Moussa Sow Dieme</dc:creator>
  <cp:lastModifiedBy>Moussa Sow Dieme</cp:lastModifiedBy>
  <cp:revision>271</cp:revision>
  <dcterms:created xsi:type="dcterms:W3CDTF">2024-06-02T00:09:54Z</dcterms:created>
  <dcterms:modified xsi:type="dcterms:W3CDTF">2024-07-23T17:20:13Z</dcterms:modified>
</cp:coreProperties>
</file>